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320" y="-10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15.2.2016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solidFill>
                  <a:schemeClr val="tx1"/>
                </a:solidFill>
              </a:rPr>
              <a:t>Antika – řecké myšlení o právu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smtClean="0">
                <a:solidFill>
                  <a:schemeClr val="tx1"/>
                </a:solidFill>
              </a:rPr>
              <a:t>Platón (427 – 347 př. n. l.)</a:t>
            </a:r>
          </a:p>
        </p:txBody>
      </p:sp>
      <p:pic>
        <p:nvPicPr>
          <p:cNvPr id="12291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3360" y="2486029"/>
            <a:ext cx="2551431" cy="3375932"/>
          </a:xfrm>
        </p:spPr>
      </p:pic>
      <p:sp>
        <p:nvSpPr>
          <p:cNvPr id="12292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Narodil se v jedné z předních athénských rodin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Ve dvaceti letech se setkal se Sókratem a osm let mu naslouchal jako jeho nejvěrnější žák</a:t>
            </a:r>
          </a:p>
        </p:txBody>
      </p:sp>
    </p:spTree>
    <p:extLst>
      <p:ext uri="{BB962C8B-B14F-4D97-AF65-F5344CB8AC3E}">
        <p14:creationId xmlns:p14="http://schemas.microsoft.com/office/powerpoint/2010/main" val="629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Platón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Své spisy psal většinou formou rozprav mezi svým učitelem Sókratem a dalšími osobami, kterým </a:t>
            </a:r>
            <a:r>
              <a:rPr lang="cs-CZ" altLang="cs-CZ" sz="2600" dirty="0" err="1" smtClean="0"/>
              <a:t>Sókratés</a:t>
            </a:r>
            <a:r>
              <a:rPr lang="cs-CZ" altLang="cs-CZ" sz="2600" dirty="0" smtClean="0"/>
              <a:t> svými otázkami pomáhá vyvrátit jejich názory a dospět k lepšímu poznání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Po odsouzení svého učitele a jeho popravě odešel z Athén a cestoval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Ve věku 40 let se vrátil do Athén a založil slavnou Akademii (trvala až do roku 529)</a:t>
            </a:r>
          </a:p>
        </p:txBody>
      </p:sp>
    </p:spTree>
    <p:extLst>
      <p:ext uri="{BB962C8B-B14F-4D97-AF65-F5344CB8AC3E}">
        <p14:creationId xmlns:p14="http://schemas.microsoft.com/office/powerpoint/2010/main" val="243566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Platón – dílo Ústava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/>
              <a:t>Ústava</a:t>
            </a:r>
            <a:r>
              <a:rPr lang="cs-CZ" altLang="cs-CZ" sz="2600" dirty="0"/>
              <a:t> – hlavním problémem jsou kritéria dobré vlády a určení, jak se mají vládci vychovávat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Stát považuje za velký organismus – organická teorie státu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/>
              <a:t>Rozdělení společnosti do tří tříd: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Třída vládců – filozofové – rozum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Třída strážců – bojovníci – odvaha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Třída pracujících – pudovost </a:t>
            </a:r>
            <a:r>
              <a:rPr lang="cs-CZ" alt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0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Platón – dílo Ústava – principy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u="sng" dirty="0" smtClean="0"/>
              <a:t>Princip diktatury intelektuálů</a:t>
            </a:r>
            <a:r>
              <a:rPr lang="cs-CZ" altLang="cs-CZ" sz="2600" dirty="0" smtClean="0"/>
              <a:t> – vládne speciálně vyškolená elita, není vázána zákony, vydává bezprostřední příkazy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u="sng" dirty="0" smtClean="0"/>
              <a:t>Princip solidarity</a:t>
            </a:r>
            <a:r>
              <a:rPr lang="cs-CZ" altLang="cs-CZ" sz="2600" dirty="0" smtClean="0"/>
              <a:t> – na prvním místě je zájem celku (státu), zájmy jednotlivců se mu musí podřídit, vládci a bojovníci nemají majetek ani rodinu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u="sng" dirty="0" smtClean="0"/>
              <a:t>Princip stavovský</a:t>
            </a:r>
            <a:r>
              <a:rPr lang="cs-CZ" altLang="cs-CZ" sz="2600" dirty="0" smtClean="0"/>
              <a:t> – obyvatelé jsou rozděleni do stavů, přechod mezi nimi není vyloučen</a:t>
            </a:r>
          </a:p>
        </p:txBody>
      </p:sp>
    </p:spTree>
    <p:extLst>
      <p:ext uri="{BB962C8B-B14F-4D97-AF65-F5344CB8AC3E}">
        <p14:creationId xmlns:p14="http://schemas.microsoft.com/office/powerpoint/2010/main" val="15599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Platón – formy vlády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/>
              <a:t>Aristokracie</a:t>
            </a:r>
            <a:r>
              <a:rPr lang="cs-CZ" altLang="cs-CZ" sz="2600" dirty="0"/>
              <a:t> </a:t>
            </a:r>
            <a:r>
              <a:rPr lang="cs-CZ" altLang="cs-CZ" sz="2600" b="1" dirty="0"/>
              <a:t>nebo monarchie</a:t>
            </a:r>
            <a:r>
              <a:rPr lang="cs-CZ" altLang="cs-CZ" sz="2600" dirty="0"/>
              <a:t> </a:t>
            </a:r>
            <a:r>
              <a:rPr lang="cs-CZ" altLang="cs-CZ" sz="2600" dirty="0" smtClean="0"/>
              <a:t>– nejlepší forma</a:t>
            </a:r>
            <a:r>
              <a:rPr lang="cs-CZ" altLang="cs-CZ" sz="2600" dirty="0"/>
              <a:t>, </a:t>
            </a:r>
            <a:r>
              <a:rPr lang="cs-CZ" altLang="cs-CZ" sz="2600" dirty="0" smtClean="0"/>
              <a:t>ve </a:t>
            </a:r>
            <a:r>
              <a:rPr lang="cs-CZ" altLang="cs-CZ" sz="2600" dirty="0"/>
              <a:t>státě vládne jeden nebo několik nejmoudřejších a nejlepších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 err="1"/>
              <a:t>Timokracie</a:t>
            </a:r>
            <a:r>
              <a:rPr lang="cs-CZ" altLang="cs-CZ" sz="2600" dirty="0"/>
              <a:t> </a:t>
            </a:r>
            <a:r>
              <a:rPr lang="cs-CZ" altLang="cs-CZ" sz="2600" dirty="0" smtClean="0"/>
              <a:t>– vláda nejsilnějších </a:t>
            </a:r>
            <a:r>
              <a:rPr lang="cs-CZ" altLang="cs-CZ" sz="2600" dirty="0"/>
              <a:t>a nejctižádostivějších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/>
              <a:t>Oligarchie</a:t>
            </a:r>
            <a:r>
              <a:rPr lang="cs-CZ" altLang="cs-CZ" sz="2600" dirty="0"/>
              <a:t> </a:t>
            </a:r>
            <a:r>
              <a:rPr lang="cs-CZ" altLang="cs-CZ" sz="2600" dirty="0" smtClean="0"/>
              <a:t>– forma založená </a:t>
            </a:r>
            <a:r>
              <a:rPr lang="cs-CZ" altLang="cs-CZ" sz="2600" dirty="0"/>
              <a:t>na rozdílech majetku, </a:t>
            </a:r>
            <a:r>
              <a:rPr lang="cs-CZ" altLang="cs-CZ" sz="2600" dirty="0" smtClean="0"/>
              <a:t>vládnou </a:t>
            </a:r>
            <a:r>
              <a:rPr lang="cs-CZ" altLang="cs-CZ" sz="2600" dirty="0"/>
              <a:t>boháči, obchodníci a lichváři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b="1" dirty="0"/>
              <a:t>Demokracie</a:t>
            </a:r>
            <a:r>
              <a:rPr lang="cs-CZ" altLang="cs-CZ" sz="2600" dirty="0"/>
              <a:t> </a:t>
            </a:r>
            <a:r>
              <a:rPr lang="cs-CZ" altLang="cs-CZ" sz="2600" dirty="0" smtClean="0"/>
              <a:t>– vládne svoboda </a:t>
            </a:r>
            <a:r>
              <a:rPr lang="cs-CZ" altLang="cs-CZ" sz="2600" dirty="0"/>
              <a:t>a rovnost</a:t>
            </a:r>
          </a:p>
        </p:txBody>
      </p:sp>
    </p:spTree>
    <p:extLst>
      <p:ext uri="{BB962C8B-B14F-4D97-AF65-F5344CB8AC3E}">
        <p14:creationId xmlns:p14="http://schemas.microsoft.com/office/powerpoint/2010/main" val="33187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Platón – dílo Zákony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Obava z lidské slabosti přinutila Platóna, aby místo lidí učinil vladařem zákon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Platón dělá rozdíl mezi spravedlivým na základě přírody a spravedlivým na základě zákona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Přirozené právo povyšuje na kritérium poctivosti a spravedlivosti platného práva </a:t>
            </a:r>
          </a:p>
        </p:txBody>
      </p:sp>
    </p:spTree>
    <p:extLst>
      <p:ext uri="{BB962C8B-B14F-4D97-AF65-F5344CB8AC3E}">
        <p14:creationId xmlns:p14="http://schemas.microsoft.com/office/powerpoint/2010/main" val="22497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Aristotelés</a:t>
            </a:r>
            <a:r>
              <a:rPr lang="cs-CZ" altLang="cs-CZ" sz="3200" dirty="0" smtClean="0">
                <a:solidFill>
                  <a:schemeClr val="tx1"/>
                </a:solidFill>
              </a:rPr>
              <a:t> (384 – 322 př. n. l.)</a:t>
            </a:r>
          </a:p>
        </p:txBody>
      </p:sp>
      <p:pic>
        <p:nvPicPr>
          <p:cNvPr id="18435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5540" y="2630124"/>
            <a:ext cx="2479561" cy="3304676"/>
          </a:xfrm>
        </p:spPr>
      </p:pic>
      <p:sp>
        <p:nvSpPr>
          <p:cNvPr id="18436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Nejvýznamnější žák Platónův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Vychovatel Alexandra Makedonského 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542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Aristotelés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Byl prvním politickým myslitelem, který poukázal na to, že základní směry činnosti státu by měly být svěřeny různým státním orgánům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Přirozené právo má svůj zdroj v kosmické harmonii, v přírodě jako celku, ve vnějším přirozeně uspořádaném světě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Platné právo má svůj počátek ve vůli či tvorbě zákonodárcově, mění se s lidmi a s dobou</a:t>
            </a:r>
          </a:p>
        </p:txBody>
      </p:sp>
    </p:spTree>
    <p:extLst>
      <p:ext uri="{BB962C8B-B14F-4D97-AF65-F5344CB8AC3E}">
        <p14:creationId xmlns:p14="http://schemas.microsoft.com/office/powerpoint/2010/main" val="10079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Aristotelova teorie spravedlnosti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Spravedlnost je specifickým cílem práva – dělí ji na spravedlnost etickou a zákonnou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Kritériem </a:t>
            </a:r>
            <a:r>
              <a:rPr lang="cs-CZ" altLang="cs-CZ" sz="2600" b="1" u="sng" dirty="0"/>
              <a:t>etické spravedlnosti</a:t>
            </a:r>
            <a:r>
              <a:rPr lang="cs-CZ" altLang="cs-CZ" sz="2600" dirty="0"/>
              <a:t> je rovnost, tedy pravidlo respektování úměry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000" u="sng" dirty="0"/>
              <a:t>Distributivní (rozdělovací) spravedlnost</a:t>
            </a:r>
            <a:r>
              <a:rPr lang="cs-CZ" altLang="cs-CZ" sz="2000" dirty="0"/>
              <a:t> – rozdělování statků i břemen (nevýhod) podle zásluh osob, jimž se rozděluje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000" u="sng" dirty="0"/>
              <a:t>Spravedlnost korektivní (vyrovnávací)</a:t>
            </a:r>
            <a:r>
              <a:rPr lang="cs-CZ" altLang="cs-CZ" sz="2000" dirty="0"/>
              <a:t> – vyrovnávání nespravedlnosti v mezilidských vztazích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/>
              <a:t>Kritériem </a:t>
            </a:r>
            <a:r>
              <a:rPr lang="cs-CZ" altLang="cs-CZ" sz="2600" b="1" u="sng" dirty="0"/>
              <a:t>zákonné spravedlnosti</a:t>
            </a:r>
            <a:r>
              <a:rPr lang="cs-CZ" altLang="cs-CZ" sz="2600" i="1" dirty="0"/>
              <a:t> </a:t>
            </a:r>
            <a:r>
              <a:rPr lang="cs-CZ" altLang="cs-CZ" sz="2600" dirty="0"/>
              <a:t>je platné právo, zákon </a:t>
            </a:r>
          </a:p>
        </p:txBody>
      </p:sp>
    </p:spTree>
    <p:extLst>
      <p:ext uri="{BB962C8B-B14F-4D97-AF65-F5344CB8AC3E}">
        <p14:creationId xmlns:p14="http://schemas.microsoft.com/office/powerpoint/2010/main" val="22254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Aristotelova teorie viny a trestu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Aplikace jeho teorie spravedlnosti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u="sng" dirty="0" smtClean="0"/>
              <a:t>Odmítá mstu a odvetu</a:t>
            </a:r>
            <a:r>
              <a:rPr lang="cs-CZ" altLang="cs-CZ" sz="2600" dirty="0" smtClean="0"/>
              <a:t> – je to v rozporu se spravedlností (nepřihlíží se k osobním vlastnostem delikventa, jeho psychickému stavu)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Rozlišuje již mezi úmyslem a nedbalostí, rozeznává zmenšenou příčetnost</a:t>
            </a:r>
          </a:p>
        </p:txBody>
      </p:sp>
    </p:spTree>
    <p:extLst>
      <p:ext uri="{BB962C8B-B14F-4D97-AF65-F5344CB8AC3E}">
        <p14:creationId xmlns:p14="http://schemas.microsoft.com/office/powerpoint/2010/main" val="40316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Právní filozofie v literatuře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Ústřední problém – zdali právo musí odpovídat pouze formálním kritériím, nebo jestli jeho platnost závisí na neporušování věčného vyššího přirozeného standardu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Tragédie </a:t>
            </a:r>
            <a:r>
              <a:rPr lang="cs-CZ" altLang="cs-CZ" sz="2600" dirty="0" err="1" smtClean="0"/>
              <a:t>Antigona</a:t>
            </a:r>
            <a:r>
              <a:rPr lang="cs-CZ" altLang="cs-CZ" sz="2600" dirty="0" smtClean="0"/>
              <a:t> od Sofokla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Řekové si představovali právo a spravedlnost jako bytosti, které v sobě ztělesňují vlastnosti reprezentující podstatu spravedlivého a zákonného jednání </a:t>
            </a:r>
          </a:p>
        </p:txBody>
      </p:sp>
    </p:spTree>
    <p:extLst>
      <p:ext uri="{BB962C8B-B14F-4D97-AF65-F5344CB8AC3E}">
        <p14:creationId xmlns:p14="http://schemas.microsoft.com/office/powerpoint/2010/main" val="19735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Aristotelés</a:t>
            </a:r>
            <a:r>
              <a:rPr lang="cs-CZ" altLang="cs-CZ" sz="3200" dirty="0" smtClean="0">
                <a:solidFill>
                  <a:schemeClr val="tx1"/>
                </a:solidFill>
              </a:rPr>
              <a:t> –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epieikeia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Pro Aristotela (na rozdíl od sofistů) nebylo posláním přirozeného práva reformovat právo pozitivní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Přirozené právo mělo zvýšit či podepřít autoritu pozitivního práva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Zákon je pro svou obecnost příliš schematický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u="sng" dirty="0"/>
              <a:t>Slušnost</a:t>
            </a:r>
            <a:r>
              <a:rPr lang="cs-CZ" altLang="cs-CZ" sz="2500" dirty="0"/>
              <a:t> (</a:t>
            </a:r>
            <a:r>
              <a:rPr lang="cs-CZ" altLang="cs-CZ" sz="2500" dirty="0" err="1"/>
              <a:t>epieikeia</a:t>
            </a:r>
            <a:r>
              <a:rPr lang="cs-CZ" altLang="cs-CZ" sz="2500" dirty="0"/>
              <a:t>, </a:t>
            </a:r>
            <a:r>
              <a:rPr lang="cs-CZ" altLang="cs-CZ" sz="2500" dirty="0" err="1"/>
              <a:t>aequitas</a:t>
            </a:r>
            <a:r>
              <a:rPr lang="cs-CZ" altLang="cs-CZ" sz="2500" dirty="0"/>
              <a:t>, </a:t>
            </a:r>
            <a:r>
              <a:rPr lang="cs-CZ" altLang="cs-CZ" sz="2500" dirty="0" err="1"/>
              <a:t>equity</a:t>
            </a:r>
            <a:r>
              <a:rPr lang="cs-CZ" altLang="cs-CZ" sz="2500" dirty="0"/>
              <a:t>) má být jakousi generální klauzulí, která umožňuje korigovat nadměrnou tvrdost zákona – soudce má aplikovat ducha zákona a spravedlnost</a:t>
            </a:r>
          </a:p>
        </p:txBody>
      </p:sp>
    </p:spTree>
    <p:extLst>
      <p:ext uri="{BB962C8B-B14F-4D97-AF65-F5344CB8AC3E}">
        <p14:creationId xmlns:p14="http://schemas.microsoft.com/office/powerpoint/2010/main" val="34642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Aristotelés</a:t>
            </a:r>
            <a:r>
              <a:rPr lang="cs-CZ" altLang="cs-CZ" sz="3200" dirty="0" smtClean="0">
                <a:solidFill>
                  <a:schemeClr val="tx1"/>
                </a:solidFill>
              </a:rPr>
              <a:t> – státní zřízení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Stát je nejvyšší forma lidské pospolitosti (kromě rodiny a různých forem sdružení)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Je to útvar přirozený (odmítá smluvní teorie) – člověk je tvor společenský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u="sng" dirty="0" smtClean="0"/>
              <a:t>Správné formy státu</a:t>
            </a:r>
            <a:r>
              <a:rPr lang="cs-CZ" altLang="cs-CZ" sz="2600" dirty="0" smtClean="0"/>
              <a:t> – monarchie, aristokracie a </a:t>
            </a:r>
            <a:r>
              <a:rPr lang="cs-CZ" altLang="cs-CZ" sz="2600" dirty="0" err="1" smtClean="0"/>
              <a:t>politeia</a:t>
            </a:r>
            <a:r>
              <a:rPr lang="cs-CZ" altLang="cs-CZ" sz="2600" dirty="0" smtClean="0"/>
              <a:t> (vláda vyšších vrstev)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u="sng" dirty="0" smtClean="0"/>
              <a:t>Nesprávné formy státu</a:t>
            </a:r>
            <a:r>
              <a:rPr lang="cs-CZ" altLang="cs-CZ" sz="2600" dirty="0" smtClean="0"/>
              <a:t> – tyranie, oligarchie a demokracie (vadí mu princip většiny)</a:t>
            </a:r>
          </a:p>
        </p:txBody>
      </p:sp>
    </p:spTree>
    <p:extLst>
      <p:ext uri="{BB962C8B-B14F-4D97-AF65-F5344CB8AC3E}">
        <p14:creationId xmlns:p14="http://schemas.microsoft.com/office/powerpoint/2010/main" val="23697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Sofisté (5. – 4 stol. př. n. l.)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Poznávací skepticismus a relativismus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u="sng" dirty="0" smtClean="0"/>
              <a:t>Antropocentrismus</a:t>
            </a:r>
            <a:r>
              <a:rPr lang="cs-CZ" altLang="cs-CZ" sz="2600" dirty="0" smtClean="0"/>
              <a:t> – zájem o člověka a právně-politické otázky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Neexistují objektivní hodnoty, každý člověk má jiné a i ty jsou proměnlivé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600" u="sng" dirty="0" smtClean="0"/>
              <a:t>Individualistický utilitarismus</a:t>
            </a:r>
            <a:r>
              <a:rPr lang="cs-CZ" altLang="cs-CZ" sz="2600" dirty="0" smtClean="0"/>
              <a:t> – měřítkem všech věcí je individuální a momentální prospěch člověka</a:t>
            </a:r>
          </a:p>
        </p:txBody>
      </p:sp>
    </p:spTree>
    <p:extLst>
      <p:ext uri="{BB962C8B-B14F-4D97-AF65-F5344CB8AC3E}">
        <p14:creationId xmlns:p14="http://schemas.microsoft.com/office/powerpoint/2010/main" val="1254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Thrasymachos</a:t>
            </a:r>
            <a:r>
              <a:rPr lang="cs-CZ" altLang="cs-CZ" sz="3200" dirty="0" smtClean="0">
                <a:solidFill>
                  <a:schemeClr val="tx1"/>
                </a:solidFill>
              </a:rPr>
              <a:t> (459 – 400 př. n. l.) </a:t>
            </a:r>
          </a:p>
        </p:txBody>
      </p:sp>
      <p:pic>
        <p:nvPicPr>
          <p:cNvPr id="614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3051" y="2486029"/>
            <a:ext cx="2479561" cy="3375932"/>
          </a:xfrm>
        </p:spPr>
      </p:pic>
      <p:sp>
        <p:nvSpPr>
          <p:cNvPr id="6148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Právo nemá charakter něčeho věčného a neměnného </a:t>
            </a:r>
            <a:r>
              <a:rPr lang="cs-CZ" altLang="cs-CZ" sz="2400" dirty="0" smtClean="0"/>
              <a:t>– může se </a:t>
            </a:r>
            <a:r>
              <a:rPr lang="cs-CZ" altLang="cs-CZ" sz="2400" dirty="0"/>
              <a:t>měnit podle vůle a zájmů jednotlivců.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400" dirty="0"/>
              <a:t>Každá vláda stanoví takové zákony, které jsou pro ni výhodné, protože kdo má moc má také právo.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778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Sofisté – právo silnějšího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Jiní sofisté byli přesvědčeni, že silný člověk se má řídit jen svým vlastním prospěchem.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Zákon je pro něj překážkou, která ho nutí respektovat něco, co je proti jeho přirozenosti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u="sng" dirty="0" err="1"/>
              <a:t>Kallikles</a:t>
            </a:r>
            <a:r>
              <a:rPr lang="cs-CZ" altLang="cs-CZ" sz="2500" dirty="0"/>
              <a:t> zdůrazňuje protiklad přirozeného a lidského zákona, přirozené a lidské spravedlnosti.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500" dirty="0"/>
              <a:t>Příroda sama ukazuje, že </a:t>
            </a:r>
            <a:r>
              <a:rPr lang="cs-CZ" altLang="cs-CZ" sz="2500" b="1" dirty="0"/>
              <a:t>je spravedlivé, aby lepší měl více než špatný a mocnější více než méně mocný</a:t>
            </a:r>
            <a:r>
              <a:rPr lang="cs-CZ" altLang="cs-CZ" sz="2500" dirty="0"/>
              <a:t>, aby silnější vládl slabšímu a měl více.</a:t>
            </a:r>
          </a:p>
        </p:txBody>
      </p:sp>
    </p:spTree>
    <p:extLst>
      <p:ext uri="{BB962C8B-B14F-4D97-AF65-F5344CB8AC3E}">
        <p14:creationId xmlns:p14="http://schemas.microsoft.com/office/powerpoint/2010/main" val="4892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chemeClr val="tx1"/>
                </a:solidFill>
              </a:rPr>
              <a:t>Sókratés</a:t>
            </a:r>
            <a:r>
              <a:rPr lang="cs-CZ" altLang="cs-CZ" sz="3200" dirty="0" smtClean="0">
                <a:solidFill>
                  <a:schemeClr val="tx1"/>
                </a:solidFill>
              </a:rPr>
              <a:t> </a:t>
            </a:r>
            <a:r>
              <a:rPr lang="cs-CZ" altLang="cs-CZ" sz="3200" dirty="0" smtClean="0">
                <a:solidFill>
                  <a:schemeClr val="tx1"/>
                </a:solidFill>
              </a:rPr>
              <a:t>(469 – 399 př. n. l.) </a:t>
            </a:r>
          </a:p>
        </p:txBody>
      </p:sp>
      <p:pic>
        <p:nvPicPr>
          <p:cNvPr id="8195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4621" y="2357769"/>
            <a:ext cx="2749859" cy="3711625"/>
          </a:xfrm>
        </p:spPr>
      </p:pic>
      <p:sp>
        <p:nvSpPr>
          <p:cNvPr id="8196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Nezanechal žádné spisy, jeho myšlenky jsou známy díky jeho žákům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Oženil se s </a:t>
            </a:r>
            <a:r>
              <a:rPr lang="cs-CZ" altLang="cs-CZ" sz="2600" dirty="0" err="1" smtClean="0"/>
              <a:t>Xantippou</a:t>
            </a:r>
            <a:r>
              <a:rPr lang="cs-CZ" altLang="cs-CZ" sz="2600" dirty="0" smtClean="0"/>
              <a:t>, s níž měl tři syny</a:t>
            </a:r>
          </a:p>
        </p:txBody>
      </p:sp>
    </p:spTree>
    <p:extLst>
      <p:ext uri="{BB962C8B-B14F-4D97-AF65-F5344CB8AC3E}">
        <p14:creationId xmlns:p14="http://schemas.microsoft.com/office/powerpoint/2010/main" val="29370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Sókratés</a:t>
            </a:r>
            <a:endParaRPr lang="cs-CZ" altLang="cs-CZ" sz="32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Oponent sofistů – odmítl zbavit morálku a právo mravního základu, postavit je na síle 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Vedle státních zákonů jsou i zákony nepsané, které platí bez ohledu na hranice států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Mají pramen mimolidský – vznikají přímo vůlí bohů (např. ctít rodiče)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500" dirty="0"/>
              <a:t>Ty, kteří tyto zákony poruší, stihne boží trest, kterému nelze uniknout (trestu za porušení lidských zákonů lze uniknout utajením činu)</a:t>
            </a:r>
          </a:p>
        </p:txBody>
      </p:sp>
    </p:spTree>
    <p:extLst>
      <p:ext uri="{BB962C8B-B14F-4D97-AF65-F5344CB8AC3E}">
        <p14:creationId xmlns:p14="http://schemas.microsoft.com/office/powerpoint/2010/main" val="36796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Sókratés</a:t>
            </a:r>
            <a:r>
              <a:rPr lang="cs-CZ" altLang="cs-CZ" sz="3200" dirty="0" smtClean="0">
                <a:solidFill>
                  <a:schemeClr val="tx1"/>
                </a:solidFill>
              </a:rPr>
              <a:t> – spravedlnost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Ne právo silnějšího, ale </a:t>
            </a:r>
            <a:r>
              <a:rPr lang="cs-CZ" altLang="cs-CZ" sz="2400" b="1" dirty="0"/>
              <a:t>právo rozumnějšího</a:t>
            </a:r>
            <a:r>
              <a:rPr lang="cs-CZ" altLang="cs-CZ" sz="2400" dirty="0"/>
              <a:t> je zákonem přírody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Základem </a:t>
            </a:r>
            <a:r>
              <a:rPr lang="cs-CZ" altLang="cs-CZ" sz="2400" dirty="0" err="1"/>
              <a:t>spravednosti</a:t>
            </a:r>
            <a:r>
              <a:rPr lang="cs-CZ" altLang="cs-CZ" sz="2400" dirty="0"/>
              <a:t> není individuální prospěch, ale objektivní inteligence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Viděl v zákoně státním i přirozeném stejný objektivní prvek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V lidském zákoně viděl odraz božství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400" dirty="0"/>
              <a:t>Svůj vztah k právu, k zákonům projevuje </a:t>
            </a:r>
            <a:r>
              <a:rPr lang="cs-CZ" altLang="cs-CZ" sz="2400" dirty="0" err="1"/>
              <a:t>Sókratés</a:t>
            </a:r>
            <a:r>
              <a:rPr lang="cs-CZ" altLang="cs-CZ" sz="2400" dirty="0"/>
              <a:t> přijetím rozsudku smrti, který byl vynesen na jejich základě</a:t>
            </a:r>
          </a:p>
        </p:txBody>
      </p:sp>
    </p:spTree>
    <p:extLst>
      <p:ext uri="{BB962C8B-B14F-4D97-AF65-F5344CB8AC3E}">
        <p14:creationId xmlns:p14="http://schemas.microsoft.com/office/powerpoint/2010/main" val="27604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err="1" smtClean="0">
                <a:solidFill>
                  <a:schemeClr val="tx1"/>
                </a:solidFill>
              </a:rPr>
              <a:t>Sókratés</a:t>
            </a:r>
            <a:r>
              <a:rPr lang="cs-CZ" altLang="cs-CZ" sz="3200" dirty="0" smtClean="0">
                <a:solidFill>
                  <a:schemeClr val="tx1"/>
                </a:solidFill>
              </a:rPr>
              <a:t> – vládnutí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U formy státu preferuje </a:t>
            </a:r>
            <a:r>
              <a:rPr lang="cs-CZ" altLang="cs-CZ" sz="2600" b="1" dirty="0" smtClean="0"/>
              <a:t>aristokratickou koncepci</a:t>
            </a:r>
            <a:r>
              <a:rPr lang="cs-CZ" altLang="cs-CZ" sz="2600" dirty="0" smtClean="0"/>
              <a:t> státního zřízení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Vláda patří nejmoudřejším a nejlepším – </a:t>
            </a:r>
            <a:r>
              <a:rPr lang="cs-CZ" altLang="cs-CZ" sz="2600" b="1" dirty="0" smtClean="0"/>
              <a:t>sofokracie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sz="2600" dirty="0" smtClean="0"/>
              <a:t>Vládnout mají ti, kteří umějí vládnout – nikoli lidé zvolení, vylosovaní</a:t>
            </a:r>
          </a:p>
        </p:txBody>
      </p:sp>
    </p:spTree>
    <p:extLst>
      <p:ext uri="{BB962C8B-B14F-4D97-AF65-F5344CB8AC3E}">
        <p14:creationId xmlns:p14="http://schemas.microsoft.com/office/powerpoint/2010/main" val="30825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</Template>
  <TotalTime>146</TotalTime>
  <Words>941</Words>
  <Application>Microsoft Office PowerPoint</Application>
  <PresentationFormat>Vlastní</PresentationFormat>
  <Paragraphs>91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UP_prezentace_cz_4x3</vt:lpstr>
      <vt:lpstr>Antika – řecké myšlení o právu</vt:lpstr>
      <vt:lpstr>Právní filozofie v literatuře</vt:lpstr>
      <vt:lpstr>Sofisté (5. – 4 stol. př. n. l.)  </vt:lpstr>
      <vt:lpstr>Thrasymachos (459 – 400 př. n. l.) </vt:lpstr>
      <vt:lpstr>Sofisté – právo silnějšího </vt:lpstr>
      <vt:lpstr>Sókratés (469 – 399 př. n. l.) </vt:lpstr>
      <vt:lpstr>Sókratés</vt:lpstr>
      <vt:lpstr>Sókratés – spravedlnost </vt:lpstr>
      <vt:lpstr>Sókratés – vládnutí </vt:lpstr>
      <vt:lpstr>Platón (427 – 347 př. n. l.)</vt:lpstr>
      <vt:lpstr>Platón</vt:lpstr>
      <vt:lpstr>Platón – dílo Ústava</vt:lpstr>
      <vt:lpstr>Platón – dílo Ústava – principy </vt:lpstr>
      <vt:lpstr>Platón – formy vlády</vt:lpstr>
      <vt:lpstr>Platón – dílo Zákony</vt:lpstr>
      <vt:lpstr>Aristotelés (384 – 322 př. n. l.)</vt:lpstr>
      <vt:lpstr>Aristotelés</vt:lpstr>
      <vt:lpstr>Aristotelova teorie spravedlnosti</vt:lpstr>
      <vt:lpstr>Aristotelova teorie viny a trestu</vt:lpstr>
      <vt:lpstr>Aristotelés – epieikeia</vt:lpstr>
      <vt:lpstr>Aristotelés – státní zřízení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Antika – řecké myšlení o právu</dc:title>
  <dc:creator>Osina</dc:creator>
  <cp:lastModifiedBy>Osina</cp:lastModifiedBy>
  <cp:revision>6</cp:revision>
  <dcterms:created xsi:type="dcterms:W3CDTF">2016-02-15T10:56:05Z</dcterms:created>
  <dcterms:modified xsi:type="dcterms:W3CDTF">2016-02-15T13:22:43Z</dcterms:modified>
</cp:coreProperties>
</file>