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94" y="1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B1E374-092D-46E4-9AAB-CE22C91BD3C7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6144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61444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30725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EADAB73F-461A-4A1C-9540-91D7E40707BE}" type="slidenum">
              <a:rPr lang="cs-CZ" sz="1200">
                <a:latin typeface="+mn-lt"/>
              </a:rPr>
              <a:pPr>
                <a:defRPr/>
              </a:pPr>
              <a:t>20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9A2033-A2FA-4AC5-8466-66F0772F1C5F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6B5846-9825-4A22-8FF3-8E0868E215CF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6246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62468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30725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DA1D0A8-C2CF-4C6F-A94C-FC1E1C2643F4}" type="slidenum">
              <a:rPr lang="cs-CZ" sz="1200">
                <a:latin typeface="+mn-lt"/>
              </a:rPr>
              <a:pPr>
                <a:defRPr/>
              </a:pPr>
              <a:t>25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CDEEE-9739-45ED-A4AD-36C143FE0647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6349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63492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30725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A00129D1-A096-43EB-8200-ED66C98F2D5F}" type="slidenum">
              <a:rPr lang="cs-CZ" sz="1200">
                <a:latin typeface="+mn-lt"/>
              </a:rPr>
              <a:pPr>
                <a:defRPr/>
              </a:pPr>
              <a:t>26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FC8E21-D882-4463-AF47-DF1A0CE88FC4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6451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64516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30725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967CC151-B24D-40CB-AFC8-89F598EDD883}" type="slidenum">
              <a:rPr lang="cs-CZ" sz="1200">
                <a:latin typeface="+mn-lt"/>
              </a:rPr>
              <a:pPr>
                <a:defRPr/>
              </a:pPr>
              <a:t>27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BB1DCA-F355-4097-A59D-BD11B6799C8B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6553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65540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30725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DF1F54C-CA0E-45AB-8F87-EEA79D910999}" type="slidenum">
              <a:rPr lang="cs-CZ" sz="1200">
                <a:latin typeface="+mn-lt"/>
              </a:rPr>
              <a:pPr>
                <a:defRPr/>
              </a:pPr>
              <a:t>28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81A6FF-670A-4312-B401-4C5FA850BEA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46375D-348D-4956-96E2-46B46FE525E2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2EAF2F-5B38-4DE9-8B9B-4D51D15EE635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D3FB6F-1182-4450-83C9-823F6C6F520F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43</a:t>
            </a:fld>
            <a:endParaRPr lang="cs-CZ" altLang="cs-CZ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F418EA-ED1D-4EB8-924A-9990212E9EB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5325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53252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4C4CADBB-33D5-42F6-A092-EB4287A9494E}" type="slidenum">
              <a:rPr lang="cs-CZ" sz="1200">
                <a:latin typeface="+mn-lt"/>
              </a:rPr>
              <a:pPr>
                <a:defRPr/>
              </a:pPr>
              <a:t>3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9D863-4729-417F-B53A-5EEEE8872536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5427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54276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F6414FD4-1A50-4926-92A4-A0291D032271}" type="slidenum">
              <a:rPr lang="cs-CZ" sz="1200">
                <a:latin typeface="+mn-lt"/>
              </a:rPr>
              <a:pPr>
                <a:defRPr/>
              </a:pPr>
              <a:t>4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AE403-36AD-4D48-8AD7-D7B38C4A2457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5529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55300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BD23B146-A9EF-4C20-A2B0-69A7CAEEB2D3}" type="slidenum">
              <a:rPr lang="cs-CZ" sz="1200">
                <a:latin typeface="+mn-lt"/>
              </a:rPr>
              <a:pPr>
                <a:defRPr/>
              </a:pPr>
              <a:t>5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469EBF-F0B0-4C2B-98D8-F9FDFD349D5C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5632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56324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DBA814D9-5F67-4643-B18E-4DE40DF2AC92}" type="slidenum">
              <a:rPr lang="cs-CZ" sz="1200">
                <a:latin typeface="+mn-lt"/>
              </a:rPr>
              <a:pPr>
                <a:defRPr/>
              </a:pPr>
              <a:t>7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B7D90E-59BA-46D3-A7E2-DABF53B931F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5734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57348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B708C37C-8CF2-472A-9804-D70982B8E3B4}" type="slidenum">
              <a:rPr lang="cs-CZ" sz="1200">
                <a:latin typeface="+mn-lt"/>
              </a:rPr>
              <a:pPr>
                <a:defRPr/>
              </a:pPr>
              <a:t>8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C29D07-6B13-40FA-9382-FF31974D3BD7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5837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58372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1824F045-4452-4C6D-9DA1-33B2382209FD}" type="slidenum">
              <a:rPr lang="cs-CZ" sz="1200">
                <a:latin typeface="+mn-lt"/>
              </a:rPr>
              <a:pPr>
                <a:defRPr/>
              </a:pPr>
              <a:t>9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2C7BEB-71D3-411B-81DE-FFA0565C9627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5939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59396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E2F4DF71-DD48-4288-93FD-485C3383A3FC}" type="slidenum">
              <a:rPr lang="cs-CZ" sz="1200">
                <a:latin typeface="+mn-lt"/>
              </a:rPr>
              <a:pPr>
                <a:defRPr/>
              </a:pPr>
              <a:t>10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1A3847-AA61-4538-A58D-6D3E8BC6A6F6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6041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84213"/>
            <a:ext cx="4513262" cy="3430587"/>
          </a:xfrm>
          <a:ln/>
        </p:spPr>
      </p:sp>
      <p:sp>
        <p:nvSpPr>
          <p:cNvPr id="60420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zápatí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cs-CZ" sz="1200">
                <a:latin typeface="+mn-lt"/>
              </a:rPr>
              <a:t>KURZ GENERÁLNÍHO ŠTÁBU</a:t>
            </a:r>
          </a:p>
        </p:txBody>
      </p:sp>
      <p:sp>
        <p:nvSpPr>
          <p:cNvPr id="29701" name="Zástupný symbol pro číslo snímku 4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4B0B2B6D-52FA-4E28-8356-B3F50CCB1F54}" type="slidenum">
              <a:rPr lang="cs-CZ" sz="1200">
                <a:latin typeface="+mn-lt"/>
              </a:rPr>
              <a:pPr>
                <a:defRPr/>
              </a:pPr>
              <a:t>11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2356" y="3632885"/>
            <a:ext cx="7560000" cy="13839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i="1" dirty="0"/>
              <a:t>Dějiny soukromého práva v českých zemích</a:t>
            </a:r>
            <a:br>
              <a:rPr lang="cs-CZ" altLang="cs-CZ" sz="2800" i="1" dirty="0"/>
            </a:br>
            <a:r>
              <a:rPr lang="cs-CZ" altLang="cs-CZ" sz="600" i="1" dirty="0"/>
              <a:t>.</a:t>
            </a:r>
            <a:r>
              <a:rPr lang="cs-CZ" altLang="cs-CZ" sz="2800" i="1" dirty="0"/>
              <a:t/>
            </a:r>
            <a:br>
              <a:rPr lang="cs-CZ" altLang="cs-CZ" sz="2800" i="1" dirty="0"/>
            </a:br>
            <a:r>
              <a:rPr lang="cs-CZ" altLang="cs-CZ" sz="2800" i="1" dirty="0"/>
              <a:t>Projekty, postavy, polemiky</a:t>
            </a: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7643" y="5016843"/>
            <a:ext cx="7560000" cy="1131879"/>
          </a:xfrm>
        </p:spPr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rovází Ondřej Horák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9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231D9E-EEC2-4002-A2A6-BF1663D9BCA4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8196" name="Zástupný symbol pro obsah 2"/>
          <p:cNvSpPr>
            <a:spLocks noGrp="1"/>
          </p:cNvSpPr>
          <p:nvPr>
            <p:ph idx="4294967295"/>
          </p:nvPr>
        </p:nvSpPr>
        <p:spPr>
          <a:xfrm>
            <a:off x="185352" y="1470453"/>
            <a:ext cx="8637634" cy="5214551"/>
          </a:xfrm>
        </p:spPr>
        <p:txBody>
          <a:bodyPr lIns="90507" tIns="45254" rIns="90507" bIns="45254"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31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myšlenka </a:t>
            </a: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kodifikace velmi stará</a:t>
            </a:r>
            <a:r>
              <a:rPr lang="cs-CZ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endParaRPr lang="cs-CZ" sz="2800" i="1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např</a:t>
            </a: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slavný</a:t>
            </a:r>
            <a:r>
              <a:rPr lang="cs-CZ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Chammurapiho</a:t>
            </a:r>
            <a:r>
              <a:rPr lang="cs-CZ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zákoník </a:t>
            </a:r>
          </a:p>
          <a:p>
            <a:pPr marL="0" indent="0"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(18. </a:t>
            </a:r>
            <a:r>
              <a:rPr lang="cs-CZ" sz="28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stol.př.n.l</a:t>
            </a: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.) – odráží i specializované </a:t>
            </a:r>
          </a:p>
          <a:p>
            <a:pPr marL="0" indent="0"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společenské vztahy (např. odpovědnost </a:t>
            </a:r>
          </a:p>
          <a:p>
            <a:pPr marL="0" indent="0">
              <a:buNone/>
              <a:defRPr/>
            </a:pPr>
            <a:r>
              <a:rPr lang="cs-CZ" sz="2800" dirty="0">
                <a:solidFill>
                  <a:schemeClr val="tx1"/>
                </a:solidFill>
                <a:latin typeface="Trebuchet MS" panose="020B0603020202020204" pitchFamily="34" charset="0"/>
              </a:rPr>
              <a:t>z</a:t>
            </a: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věrolékaře, čl. 224-225)</a:t>
            </a:r>
          </a:p>
          <a:p>
            <a:pPr marL="0" indent="0">
              <a:buNone/>
              <a:defRPr/>
            </a:pP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čl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224: Jestliže dobytčí nebo oslí lékař </a:t>
            </a:r>
          </a:p>
          <a:p>
            <a:pPr marL="0" indent="0">
              <a:buNone/>
              <a:defRPr/>
            </a:pP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provedl na dobytčeti nebo oslu obtížnou </a:t>
            </a:r>
          </a:p>
          <a:p>
            <a:pPr marL="0" indent="0">
              <a:buNone/>
              <a:defRPr/>
            </a:pP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operaci a uzdraví je, majitel … zaplatí </a:t>
            </a:r>
          </a:p>
          <a:p>
            <a:pPr marL="0" indent="0">
              <a:buNone/>
              <a:defRPr/>
            </a:pP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jako jeho mzdu šestinu šekelu.</a:t>
            </a:r>
          </a:p>
          <a:p>
            <a:pPr marL="0" indent="0">
              <a:buNone/>
              <a:defRPr/>
            </a:pP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čl. 225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: Jestliže provedl dobytčeti nebo </a:t>
            </a:r>
          </a:p>
          <a:p>
            <a:pPr marL="0" indent="0">
              <a:buNone/>
              <a:defRPr/>
            </a:pP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oslu obtížnou 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operaci a usmrtí jej, zaplatí </a:t>
            </a:r>
            <a:endParaRPr lang="cs-CZ" sz="26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m</a:t>
            </a: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ajiteli dobytčete 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nebo osla čtvrtinu </a:t>
            </a:r>
            <a:endParaRPr lang="cs-CZ" sz="26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jeho 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kupní ceny</a:t>
            </a: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r>
              <a:rPr lang="cs-CZ" sz="3400" dirty="0" smtClean="0">
                <a:latin typeface="Trebuchet MS" panose="020B0603020202020204" pitchFamily="34" charset="0"/>
              </a:rPr>
              <a:t>                                       </a:t>
            </a:r>
            <a:r>
              <a:rPr lang="cs-CZ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Louvre</a:t>
            </a:r>
            <a:r>
              <a:rPr lang="cs-CZ" sz="2800" dirty="0">
                <a:solidFill>
                  <a:schemeClr val="tx1"/>
                </a:solidFill>
                <a:latin typeface="Trebuchet MS" panose="020B0603020202020204" pitchFamily="34" charset="0"/>
              </a:rPr>
              <a:t>, Paris</a:t>
            </a:r>
            <a:r>
              <a:rPr lang="cs-CZ" sz="3400" dirty="0" smtClean="0">
                <a:latin typeface="Trebuchet MS" panose="020B0603020202020204" pitchFamily="34" charset="0"/>
              </a:rPr>
              <a:t>                                                                   </a:t>
            </a:r>
            <a:endParaRPr lang="cs-CZ" sz="3400" dirty="0" smtClean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endParaRPr lang="cs-CZ" i="1" dirty="0"/>
          </a:p>
          <a:p>
            <a:pPr marL="0" indent="0">
              <a:buNone/>
              <a:defRPr/>
            </a:pPr>
            <a:endParaRPr lang="cs-CZ" i="1" dirty="0" smtClean="0"/>
          </a:p>
          <a:p>
            <a:pPr marL="0" indent="0">
              <a:buNone/>
              <a:defRPr/>
            </a:pPr>
            <a:endParaRPr lang="cs-CZ" i="1" dirty="0"/>
          </a:p>
          <a:p>
            <a:pPr marL="0" indent="0">
              <a:buNone/>
              <a:defRPr/>
            </a:pPr>
            <a:endParaRPr lang="cs-CZ" i="1" dirty="0" smtClean="0"/>
          </a:p>
          <a:p>
            <a:pPr marL="0" indent="0">
              <a:buNone/>
              <a:defRPr/>
            </a:pPr>
            <a:endParaRPr lang="cs-CZ" i="1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67" y="1696367"/>
            <a:ext cx="2685235" cy="406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0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7B6EFB-D4D0-4968-883A-0F8466321433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3315" name="Nadpis 1"/>
          <p:cNvSpPr>
            <a:spLocks noGrp="1"/>
          </p:cNvSpPr>
          <p:nvPr>
            <p:ph type="title" idx="4294967295"/>
          </p:nvPr>
        </p:nvSpPr>
        <p:spPr>
          <a:xfrm>
            <a:off x="401400" y="1054019"/>
            <a:ext cx="8099584" cy="779061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3000" i="1" dirty="0"/>
              <a:t>Římské (soukromé) právo </a:t>
            </a:r>
          </a:p>
        </p:txBody>
      </p:sp>
      <p:sp>
        <p:nvSpPr>
          <p:cNvPr id="13316" name="Zástupný symbol pro obsah 2"/>
          <p:cNvSpPr>
            <a:spLocks noGrp="1"/>
          </p:cNvSpPr>
          <p:nvPr>
            <p:ph idx="4294967295"/>
          </p:nvPr>
        </p:nvSpPr>
        <p:spPr>
          <a:xfrm>
            <a:off x="343448" y="1957154"/>
            <a:ext cx="8291762" cy="4628997"/>
          </a:xfrm>
        </p:spPr>
        <p:txBody>
          <a:bodyPr lIns="90507" tIns="45254" rIns="90507" bIns="45254"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idea zákona (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nomos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 řecké kořeny, římskému myšlení původně cizí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Zákon dvanácti desek (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Lex duodecim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tabularum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 z pol. 5. stol. př. n. l.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nejslavnější kodifikace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Corpus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iuris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civilis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resp. Tria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volumina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Codex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Digesta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Instituce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převážně kompilační povahy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„druhý život“ - velký vliv na pozdější právní vývoj  v éře tzv. recepce římského práva (či lépe romanizace), univerzity, role církve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blíže viz přednáška o recepci v rámci ŘP</a:t>
            </a:r>
          </a:p>
          <a:p>
            <a:pPr eaLnBrk="1" hangingPunct="1">
              <a:buFont typeface="Wingdings" pitchFamily="2" charset="2"/>
              <a:buChar char="Ø"/>
            </a:pPr>
            <a:endParaRPr lang="cs-CZ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4282093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6CF33-3401-4184-8F38-52D2F4734344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89176" y="1283310"/>
            <a:ext cx="8151144" cy="501956"/>
          </a:xfrm>
        </p:spPr>
        <p:txBody>
          <a:bodyPr/>
          <a:lstStyle/>
          <a:p>
            <a:pPr algn="ctr" eaLnBrk="1" hangingPunct="1"/>
            <a:r>
              <a:rPr lang="cs-CZ" altLang="cs-CZ" sz="3000" i="1" dirty="0"/>
              <a:t>Vývoj (soukromého) práva v českých zemích</a:t>
            </a:r>
            <a:endParaRPr lang="cs-CZ" altLang="cs-CZ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90" y="2052929"/>
            <a:ext cx="8433942" cy="4452684"/>
          </a:xfrm>
        </p:spPr>
        <p:txBody>
          <a:bodyPr/>
          <a:lstStyle/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dvě tendence: universalismus x partikularismus</a:t>
            </a: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systém: právo obecné x zvláštní</a:t>
            </a: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říšská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perspektiva:</a:t>
            </a:r>
          </a:p>
          <a:p>
            <a:pPr marL="130060" lvl="2" indent="0">
              <a:spcBef>
                <a:spcPts val="891"/>
              </a:spcBef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   a) obecné -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ius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commune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gemein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Recht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(zahrnující právo  římské, kanonické, lenní)</a:t>
            </a:r>
            <a:endParaRPr lang="cs-CZ" sz="2400" i="1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130060" lvl="2" indent="0">
              <a:spcBef>
                <a:spcPts val="891"/>
              </a:spcBef>
              <a:buSzPct val="80000"/>
              <a:buNone/>
              <a:defRPr/>
            </a:pP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  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b) zvláštní (práva jednotlivých zemí)</a:t>
            </a: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domácí perspektiva: </a:t>
            </a:r>
          </a:p>
          <a:p>
            <a:pPr marL="0" indent="0">
              <a:spcBef>
                <a:spcPts val="891"/>
              </a:spcBef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a) obecné (zemské, resp. šlechtické)</a:t>
            </a:r>
          </a:p>
          <a:p>
            <a:pPr marL="0" indent="0">
              <a:spcBef>
                <a:spcPts val="891"/>
              </a:spcBef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b) zvláštní (městské, církevní, horní, viniční atd.)</a:t>
            </a:r>
          </a:p>
          <a:p>
            <a:pPr>
              <a:defRPr/>
            </a:pP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80000"/>
              <a:buFont typeface="Wingdings" pitchFamily="2" charset="2"/>
              <a:buNone/>
              <a:defRPr/>
            </a:pPr>
            <a:endParaRPr lang="cs-CZ" altLang="cs-CZ" sz="2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BA8A3-3584-40D8-A3E6-9A771995C307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734" y="1173891"/>
            <a:ext cx="8219891" cy="540695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2800" b="1" i="1" dirty="0">
                <a:solidFill>
                  <a:schemeClr val="tx1"/>
                </a:solidFill>
              </a:rPr>
              <a:t>Právní partikularismus</a:t>
            </a:r>
            <a:endParaRPr lang="cs-CZ" sz="28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odrážel dobovou společenskou nerovnost i uzavřenost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osobní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(stavovský) a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místní (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emě, panství)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iz např. čl. A. XLIV Koldínových </a:t>
            </a:r>
            <a:r>
              <a:rPr 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Práv městských…</a:t>
            </a:r>
          </a:p>
          <a:p>
            <a:pPr marL="0" indent="0">
              <a:buNone/>
              <a:defRPr/>
            </a:pPr>
            <a:r>
              <a:rPr 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„… 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A protož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jedenkaždý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při svém právě, k kterémuž náleží, zachován býti má. Jako ku příkladu: Lidé duchovní z věcí duchovních před právo duchovní a správce své citováni, i také na témž právě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viníni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býti mají. Žákovstvo před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Rectora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učení pražského, když by se při témž žákovstvu aneb při kněžích věcí světských nedotýkalo. Páni a rytířstvo z věcí k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saudům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zemským náležejících před soudy zemské. Však osoby z stavu panského aneb rytířského i jiné, drží-li grunty a statky městské, povinni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jsau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z týchž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statkův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městských, tu a na tom právě odpovídati i také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právi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býti, k kterýmž právům tíž statkové anebo věci přísluší…</a:t>
            </a:r>
            <a:r>
              <a:rPr 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“.</a:t>
            </a:r>
            <a:endParaRPr lang="cs-CZ" altLang="cs-CZ" sz="2200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80000"/>
              <a:buFont typeface="Wingdings" pitchFamily="2" charset="2"/>
              <a:buNone/>
              <a:defRPr/>
            </a:pPr>
            <a:endParaRPr lang="cs-CZ" altLang="cs-CZ" sz="2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4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12EC2-EF1A-4464-A016-A32BF98FE80C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89176" y="1394520"/>
            <a:ext cx="8151144" cy="501956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Právní prameny a významné právní památky</a:t>
            </a:r>
            <a:endParaRPr lang="cs-CZ" alt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63" y="2162432"/>
            <a:ext cx="8433942" cy="4361936"/>
          </a:xfrm>
        </p:spPr>
        <p:txBody>
          <a:bodyPr/>
          <a:lstStyle/>
          <a:p>
            <a:pPr marL="356328" lvl="2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prameny: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obyčej, nařízení panovníka, soudní nálezy, sněmovní usnesení, zemská zřízení a jiné kodifikace</a:t>
            </a:r>
          </a:p>
          <a:p>
            <a:pPr marL="356328" lvl="2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rozlišovat, zda právo zemské x městské, Čechy x Morava, česky x latinsky </a:t>
            </a:r>
          </a:p>
          <a:p>
            <a:pPr marL="356328" lvl="2">
              <a:buSzPct val="8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tzv. právní knihy (od 14. stol.), soukromá sepsání (obyčejového) práva, zejména procesní pravidla </a:t>
            </a:r>
          </a:p>
          <a:p>
            <a:pPr marL="356328" lvl="2">
              <a:buSzPct val="80000"/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 zemské právo (Čechy):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Tzv. Kniha rožmberská - 13./14. stol.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Viktorin Kornelius ze </a:t>
            </a:r>
            <a:r>
              <a:rPr lang="cs-CZ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Všehrd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O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práviech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súdiech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 i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dskách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 země české knihy devatery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</a:t>
            </a:r>
            <a:r>
              <a:rPr lang="cs-CZ" sz="2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Knihy devatery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- 15./16. stol.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2537" lvl="1" indent="0">
              <a:buNone/>
              <a:defRPr/>
            </a:pPr>
            <a:endParaRPr lang="cs-CZ" sz="2000" b="1" dirty="0"/>
          </a:p>
          <a:p>
            <a:pPr lvl="1" eaLnBrk="1" hangingPunct="1">
              <a:lnSpc>
                <a:spcPct val="90000"/>
              </a:lnSpc>
              <a:buClrTx/>
              <a:buSzPct val="80000"/>
              <a:buFont typeface="Wingdings" pitchFamily="2" charset="2"/>
              <a:buNone/>
              <a:defRPr/>
            </a:pPr>
            <a:endParaRPr lang="cs-CZ" altLang="cs-CZ" sz="2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4EA3F-986B-4370-A64C-B9875064538E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734" y="1473534"/>
            <a:ext cx="8362071" cy="5223828"/>
          </a:xfrm>
        </p:spPr>
        <p:txBody>
          <a:bodyPr/>
          <a:lstStyle/>
          <a:p>
            <a:pPr marL="356328" lvl="2" indent="-339402"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zemské právo (Morava): </a:t>
            </a:r>
          </a:p>
          <a:p>
            <a:pPr marL="712656" lvl="2" indent="-339402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Ctibor Tovačovský z 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Cimburka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Paměť obyčejů, řádů, zvyklostí starodávných a řízení práva zemského v Markrabství Moravském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</a:t>
            </a:r>
            <a:r>
              <a:rPr lang="cs-CZ" sz="2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Kniha Tovačovská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– 80. léta 15. stol.</a:t>
            </a:r>
          </a:p>
          <a:p>
            <a:pPr marL="356328" lvl="2" indent="-339402"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městské právo:</a:t>
            </a:r>
          </a:p>
          <a:p>
            <a:pPr marL="356328" lvl="2" indent="-339402"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dva velké okruhy: severoněmecké/magdeburské (Litoměřice, Olomouc) a jihoněmecké/tzv. norimberské (Staré Město pražské, Brno, Jihlava)</a:t>
            </a:r>
          </a:p>
          <a:p>
            <a:pPr marL="712656" lvl="2" indent="-339402">
              <a:buFont typeface="Arial" panose="020B0604020202020204" pitchFamily="34" charset="0"/>
              <a:buChar char="•"/>
              <a:defRPr/>
            </a:pP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Kniha písaře Jana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(Kniha 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šefů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Schöffenbuch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– pol. 14. stol., zachycuje praxi brněnského městského soudu, latinsky, recepce ŘP, vliv na vývoj městského práva</a:t>
            </a:r>
          </a:p>
          <a:p>
            <a:pPr marL="356328" lvl="2"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exkurz: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vražda novorozeněte (</a:t>
            </a:r>
            <a:r>
              <a:rPr lang="cs-CZ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poena</a:t>
            </a:r>
            <a:r>
              <a:rPr lang="cs-CZ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cullei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pytle se psem, kohoutem, zmijí a opicí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80000"/>
              <a:buFont typeface="Wingdings" pitchFamily="2" charset="2"/>
              <a:buNone/>
              <a:defRPr/>
            </a:pPr>
            <a:endParaRPr lang="cs-CZ" altLang="cs-CZ" sz="2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91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8955E-6709-4120-9A28-39227C72B6B3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734" y="1122671"/>
            <a:ext cx="8574560" cy="546347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28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Romanizace a unifikace</a:t>
            </a:r>
            <a:endParaRPr lang="cs-CZ" sz="28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2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r</a:t>
            </a:r>
            <a:r>
              <a:rPr lang="cs-CZ" sz="2400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omanizace: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ovlivněno především městské právo a obligačně-právní vztahy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exkurz: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stanovení zletilosti (</a:t>
            </a:r>
            <a:r>
              <a:rPr 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Všehrdovy Knihy Devatery 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Kniha Tovačovská, 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ohledání x věkové hranice)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u</a:t>
            </a:r>
            <a:r>
              <a:rPr lang="cs-CZ" sz="2400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nifikace: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nejprve městské právo, usnadněno</a:t>
            </a:r>
          </a:p>
          <a:p>
            <a:pPr marL="534492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a) vznikem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apelačního soudu (1548) </a:t>
            </a:r>
            <a:endParaRPr 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34492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b) zákoníkem M. Pavla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Kristiána z Koldína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Práva městská království českého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(1579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), závaznost nejprve celé Čechy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(1610), později i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Morava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(1697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jak činnost soudu, tak i Koldín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byli ovlivněni ŘP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1709 – zřízena kompilační komise v Praze a Brně, </a:t>
            </a:r>
            <a:r>
              <a:rPr 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VřP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 </a:t>
            </a:r>
            <a:r>
              <a:rPr 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SoP</a:t>
            </a:r>
            <a:endParaRPr 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Hl. osobnost: Václav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Neumann z 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Puchholze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(1670–1743)</a:t>
            </a:r>
            <a:endParaRPr 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80000"/>
              <a:buFont typeface="Wingdings" pitchFamily="2" charset="2"/>
              <a:buNone/>
              <a:defRPr/>
            </a:pPr>
            <a:endParaRPr lang="cs-CZ" altLang="cs-CZ" sz="2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11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75921-82E2-4DB2-84AD-3EAE75B46593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397578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3000" i="1" dirty="0"/>
              <a:t>Dějiny kodifikace v českých zemích</a:t>
            </a:r>
            <a:endParaRPr lang="cs-CZ" altLang="cs-CZ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63" y="2088292"/>
            <a:ext cx="8505813" cy="4577958"/>
          </a:xfrm>
        </p:spPr>
        <p:txBody>
          <a:bodyPr>
            <a:normAutofit/>
          </a:bodyPr>
          <a:lstStyle/>
          <a:p>
            <a:pPr marL="355115" lvl="2">
              <a:spcBef>
                <a:spcPts val="891"/>
              </a:spcBef>
              <a:buSzPct val="80000"/>
              <a:buFont typeface="Wingdings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3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obč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zák. – 1811 (1502 §), 1950 (570 §), 1964 (510 §)</a:t>
            </a:r>
          </a:p>
          <a:p>
            <a:pPr marL="355115" lvl="2">
              <a:spcBef>
                <a:spcPts val="891"/>
              </a:spcBef>
              <a:buSzPct val="80000"/>
              <a:buFont typeface="Wingdings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kontinuita x diskontinuita, inspirační zdroje</a:t>
            </a:r>
          </a:p>
          <a:p>
            <a:pPr marL="355115" lvl="2">
              <a:spcBef>
                <a:spcPts val="891"/>
              </a:spcBef>
              <a:buSzPct val="80000"/>
              <a:buFont typeface="Wingdings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české soukromé právo – kontinentální právní systém (římskoprávní základy)</a:t>
            </a:r>
          </a:p>
          <a:p>
            <a:pPr marL="355115" lvl="2">
              <a:spcBef>
                <a:spcPts val="891"/>
              </a:spcBef>
              <a:buSzPct val="80000"/>
              <a:buFont typeface="Wingdings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příslušnost do okruhu rakouského (resp. česko-rakouského) práva, šířeji okruhu německého práva (OZ 1811 i 1950) </a:t>
            </a:r>
          </a:p>
          <a:p>
            <a:pPr marL="355115" lvl="2">
              <a:spcBef>
                <a:spcPts val="891"/>
              </a:spcBef>
              <a:buSzPct val="80000"/>
              <a:buFont typeface="Wingdings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nezanedbatelný domácí podíl na přípravě kodifikace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(místy, osobnostmi či prameny), tak i na pozdějším rozvoji rakouské civilistiky</a:t>
            </a:r>
          </a:p>
          <a:p>
            <a:pPr marL="355115" lvl="2">
              <a:spcBef>
                <a:spcPts val="891"/>
              </a:spcBef>
              <a:buSzPct val="80000"/>
              <a:buFont typeface="Wingdings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tradiční vliv německé právní kultury (na právní vědu i zákonodárství)</a:t>
            </a:r>
            <a:endParaRPr lang="cs-CZ" altLang="cs-CZ" sz="2400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5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CD5169-F829-4738-8EC3-D7FF31CD5EF9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287" y="1434649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Od </a:t>
            </a:r>
            <a:r>
              <a:rPr lang="cs-CZ" altLang="cs-CZ" sz="2800" i="1" dirty="0" err="1"/>
              <a:t>Codexu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Theresianus</a:t>
            </a:r>
            <a:r>
              <a:rPr lang="cs-CZ" altLang="cs-CZ" sz="2800" i="1" dirty="0"/>
              <a:t> k ABGB</a:t>
            </a:r>
            <a:r>
              <a:rPr lang="cs-CZ" altLang="cs-CZ" sz="3000" dirty="0"/>
              <a:t> </a:t>
            </a:r>
            <a:endParaRPr lang="cs-CZ" altLang="cs-CZ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63" y="2114712"/>
            <a:ext cx="8505813" cy="4452684"/>
          </a:xfrm>
        </p:spPr>
        <p:txBody>
          <a:bodyPr/>
          <a:lstStyle/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česko-rakouská kodifikace OZ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(1753-1811) – dlouhý proces, během vlády čtyř císařů (od Marie Terezie po Františka I.), řada komisí s proměnlivým obsazením</a:t>
            </a: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hl. osobnosti (referenti): 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Azzoni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Horten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Martini a 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Zeiller</a:t>
            </a:r>
            <a:endParaRPr lang="cs-CZ" sz="2400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„skulpturální“ kodifikační přístup („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méně je více“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 </a:t>
            </a: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Codex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Theresianus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(1766) - kazuistika, spíše učebnice (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8367 §)</a:t>
            </a:r>
            <a:endParaRPr lang="cs-CZ" altLang="cs-CZ" sz="2400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Hortenova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osnova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(1786) – zjednodušení (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2891 §)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vydán jeho 1. díl jako josefínský OZ (1786) – pouze práva osob (včetně rodinného) </a:t>
            </a:r>
          </a:p>
          <a:p>
            <a:pPr marL="130060" lvl="2" indent="0">
              <a:buSzPct val="80000"/>
              <a:buNone/>
              <a:defRPr/>
            </a:pPr>
            <a:endParaRPr lang="cs-CZ" altLang="cs-C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34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306DD1-7943-41BE-A1CD-DFEC3AFAF2A8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19" y="1450535"/>
            <a:ext cx="8151145" cy="5100317"/>
          </a:xfrm>
        </p:spPr>
        <p:txBody>
          <a:bodyPr/>
          <a:lstStyle/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Martiniho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osnova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(1796)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– rozhodující etapa,   zjednodušení, zpřehlednění (1570 §) </a:t>
            </a:r>
          </a:p>
          <a:p>
            <a:pPr marL="712656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vliv pruského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Allgemeines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Landerecht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(ALR)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z 1794:  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„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Und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nun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wer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wird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es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nicht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sehr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schwer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und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kützlicht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finden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, nach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Homer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eine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Iliade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zu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schreiben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?“ Martini</a:t>
            </a:r>
            <a:endParaRPr lang="cs-CZ" altLang="cs-CZ" sz="2200" i="1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vydána jako: tzv.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západohaličský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OZ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(1797) – 1. moderní evropská kodifikace </a:t>
            </a:r>
          </a:p>
          <a:p>
            <a:pPr marL="356328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Allgemeines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Bürgerliches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Gesetzbuch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–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ABGB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(1811)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</a:p>
          <a:p>
            <a:pPr marL="712656" lvl="2">
              <a:spcBef>
                <a:spcPts val="891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kdo největší zásluhy na jeho vzniku? </a:t>
            </a:r>
          </a:p>
          <a:p>
            <a:pPr marL="130060" lvl="2" indent="0" algn="ctr">
              <a:spcBef>
                <a:spcPts val="891"/>
              </a:spcBef>
              <a:buSzPct val="80000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Karl Anton von </a:t>
            </a:r>
            <a:r>
              <a:rPr lang="cs-CZ" altLang="cs-CZ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Martini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x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Franz von </a:t>
            </a:r>
            <a:r>
              <a:rPr lang="cs-CZ" altLang="cs-CZ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Zeiller</a:t>
            </a:r>
            <a:r>
              <a:rPr lang="cs-CZ" altLang="cs-CZ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</a:p>
          <a:p>
            <a:pPr marL="130060" lvl="2" indent="0" algn="ctr">
              <a:spcBef>
                <a:spcPts val="891"/>
              </a:spcBef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  (1726–1800)              (1751–1828)           </a:t>
            </a:r>
          </a:p>
          <a:p>
            <a:pPr marL="130060" lvl="2" indent="0" algn="ctr">
              <a:spcBef>
                <a:spcPts val="891"/>
              </a:spcBef>
              <a:buSzPct val="80000"/>
              <a:buNone/>
              <a:defRPr/>
            </a:pP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  Vater          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x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  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Geburtshilfer</a:t>
            </a:r>
            <a:endParaRPr lang="cs-CZ" altLang="cs-CZ" sz="2400" b="1" i="1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80000"/>
              <a:buFont typeface="Wingdings" pitchFamily="2" charset="2"/>
              <a:buNone/>
              <a:defRPr/>
            </a:pPr>
            <a:endParaRPr lang="cs-CZ" altLang="cs-C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21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23" y="1319589"/>
            <a:ext cx="7649607" cy="71846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3000" i="1" dirty="0"/>
              <a:t>Hlavní východiska nedávné rekodifikace </a:t>
            </a:r>
            <a:r>
              <a:rPr lang="cs-CZ" altLang="cs-CZ" b="1" i="1" dirty="0" smtClean="0"/>
              <a:t/>
            </a:r>
            <a:br>
              <a:rPr lang="cs-CZ" altLang="cs-CZ" b="1" i="1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b="1" dirty="0" smtClean="0"/>
              <a:t> </a:t>
            </a:r>
            <a:br>
              <a:rPr lang="cs-CZ" altLang="cs-CZ" b="1" dirty="0" smtClean="0"/>
            </a:br>
            <a:endParaRPr lang="cs-CZ" altLang="cs-CZ" sz="2800" dirty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201" y="2063578"/>
            <a:ext cx="8291761" cy="465849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cs-CZ" sz="45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Konvence </a:t>
            </a:r>
            <a:r>
              <a:rPr lang="cs-CZ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45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Diskontinuita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srovnání </a:t>
            </a:r>
            <a:r>
              <a:rPr lang="cs-CZ" sz="4400" dirty="0">
                <a:solidFill>
                  <a:schemeClr val="tx1"/>
                </a:solidFill>
                <a:latin typeface="Trebuchet MS" panose="020B0603020202020204" pitchFamily="34" charset="0"/>
              </a:rPr>
              <a:t>se s evropskou právní </a:t>
            </a:r>
          </a:p>
          <a:p>
            <a:pPr marL="0" indent="0"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Trebuchet MS" panose="020B0603020202020204" pitchFamily="34" charset="0"/>
              </a:rPr>
              <a:t>       a kulturní konvencí</a:t>
            </a:r>
            <a:endParaRPr lang="cs-CZ" sz="4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respekt </a:t>
            </a: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ke středoevropskému </a:t>
            </a:r>
          </a:p>
          <a:p>
            <a:pPr marL="0" indent="0">
              <a:buNone/>
              <a:defRPr/>
            </a:pP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právnímu </a:t>
            </a: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myšlení </a:t>
            </a:r>
            <a:endParaRPr lang="cs-CZ" sz="4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rozchod </a:t>
            </a: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 myšlenkovým světem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socialistického práva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4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45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45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Hlavní inspirační zdroj:</a:t>
            </a:r>
            <a:r>
              <a:rPr lang="cs-CZ" sz="45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4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vládní návrh</a:t>
            </a: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4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OZ</a:t>
            </a:r>
            <a:r>
              <a:rPr lang="cs-CZ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1936/37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4000" dirty="0">
                <a:solidFill>
                  <a:schemeClr val="tx1"/>
                </a:solidFill>
                <a:latin typeface="Trebuchet MS" panose="020B0603020202020204" pitchFamily="34" charset="0"/>
              </a:rPr>
              <a:t>věcná práva 43 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%</a:t>
            </a:r>
            <a:r>
              <a:rPr lang="cs-CZ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(</a:t>
            </a:r>
            <a:r>
              <a:rPr lang="cs-CZ" sz="4000" i="1" dirty="0">
                <a:solidFill>
                  <a:schemeClr val="tx1"/>
                </a:solidFill>
                <a:latin typeface="Trebuchet MS" panose="020B0603020202020204" pitchFamily="34" charset="0"/>
              </a:rPr>
              <a:t>J. </a:t>
            </a:r>
            <a:r>
              <a:rPr lang="cs-CZ" sz="40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Miklas</a:t>
            </a:r>
            <a:r>
              <a:rPr lang="cs-CZ" sz="4000" dirty="0">
                <a:solidFill>
                  <a:schemeClr val="tx1"/>
                </a:solidFill>
                <a:latin typeface="Trebuchet MS" panose="020B0603020202020204" pitchFamily="34" charset="0"/>
              </a:rPr>
              <a:t>), dědické právo 78 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%</a:t>
            </a:r>
            <a:r>
              <a:rPr lang="cs-CZ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(</a:t>
            </a:r>
            <a:r>
              <a:rPr lang="cs-CZ" sz="4000" i="1" dirty="0">
                <a:solidFill>
                  <a:schemeClr val="tx1"/>
                </a:solidFill>
                <a:latin typeface="Trebuchet MS" panose="020B0603020202020204" pitchFamily="34" charset="0"/>
              </a:rPr>
              <a:t>M. </a:t>
            </a:r>
            <a:r>
              <a:rPr lang="cs-CZ" sz="40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Daduová</a:t>
            </a:r>
            <a:r>
              <a:rPr lang="cs-CZ" sz="4000" dirty="0">
                <a:solidFill>
                  <a:schemeClr val="tx1"/>
                </a:solidFill>
                <a:latin typeface="Trebuchet MS" panose="020B0603020202020204" pitchFamily="34" charset="0"/>
              </a:rPr>
              <a:t>) </a:t>
            </a:r>
          </a:p>
        </p:txBody>
      </p:sp>
      <p:pic>
        <p:nvPicPr>
          <p:cNvPr id="5125" name="Picture 7" descr="http://t0.gstatic.com/images?q=tbn:ANd9GcThDIKwAHjZVtiDcx6zkgAia_S-BtKqt7kQhmphG8CNObTL3C0X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86" y="2607277"/>
            <a:ext cx="3303131" cy="217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266F3-8E28-418C-839F-41E940260EF5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22531" name="Nadpis 1"/>
          <p:cNvSpPr>
            <a:spLocks noGrp="1"/>
          </p:cNvSpPr>
          <p:nvPr>
            <p:ph type="title" idx="4294967295"/>
          </p:nvPr>
        </p:nvSpPr>
        <p:spPr>
          <a:xfrm>
            <a:off x="176554" y="1126858"/>
            <a:ext cx="8822984" cy="717307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2800" i="1" dirty="0"/>
              <a:t>Všeobecný občanský zákoník (1811)</a:t>
            </a:r>
          </a:p>
        </p:txBody>
      </p:sp>
      <p:sp>
        <p:nvSpPr>
          <p:cNvPr id="26628" name="Zástupný symbol pro obsah 2"/>
          <p:cNvSpPr>
            <a:spLocks noGrp="1"/>
          </p:cNvSpPr>
          <p:nvPr>
            <p:ph idx="4294967295"/>
          </p:nvPr>
        </p:nvSpPr>
        <p:spPr>
          <a:xfrm>
            <a:off x="246863" y="1867576"/>
            <a:ext cx="8646431" cy="5071815"/>
          </a:xfrm>
        </p:spPr>
        <p:txBody>
          <a:bodyPr lIns="90507" tIns="45254" rIns="90507" bIns="45254">
            <a:normAutofit lnSpcReduction="10000"/>
          </a:bodyPr>
          <a:lstStyle/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patentem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č. 946 Sb. z. s.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(úvod a tři díly, 1502 §)</a:t>
            </a: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Úvod: „O občanských zákonech vůbec“ (§ 1–14); Díl první: „O právu osobním“ (§ 15–284); Díl druhý: „O právu k věcem“ (§ 285–1341), první oddíl: „O právech věcných“ (§ 309–858), druhý oddíl: „O osobních právech k věcem“ (§ 859–1341); Díl třetí: „O ustanoveních společných pro práva osobní a práva věcná“ (§ 1342–1502) – např. promlčení a vydržení </a:t>
            </a:r>
            <a:endParaRPr lang="cs-CZ" altLang="cs-C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 celé mocnářství mimo uherské země</a:t>
            </a: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hl. rysy: 1) úplnost a výlučnost (ne obyčej, obecné právo,…)  </a:t>
            </a:r>
          </a:p>
          <a:p>
            <a:pPr marL="356328" lvl="1" indent="0"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        2) jednotnost a obecná závaznost (ne 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partikularní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</a:t>
            </a:r>
          </a:p>
          <a:p>
            <a:pPr marL="356328" lvl="1" indent="0"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     3) uplatnění principů svobody, rovnosti a svrchovanosti</a:t>
            </a:r>
            <a:endParaRPr lang="cs-CZ" alt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inspirační zdroje: přirozené právo (nejen § 7, 16 a 17, ale řada dalších), římské právo… (viz dále)</a:t>
            </a:r>
            <a:endParaRPr 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endParaRPr lang="cs-CZ" sz="2400" dirty="0"/>
          </a:p>
          <a:p>
            <a:pPr marL="356328" lvl="1" indent="0">
              <a:buSzPct val="80000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564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4D448-AC65-4126-A4E0-6987F6BEB790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409936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ABGB a jeho inspirační zdroje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036" y="2055327"/>
            <a:ext cx="8079272" cy="4642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cs-CZ" sz="1000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„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O tom, že pevnou kostru pojmovou </a:t>
            </a:r>
            <a:endParaRPr lang="cs-CZ" sz="26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podává 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právo římské, nemůže býti </a:t>
            </a:r>
            <a:endParaRPr lang="cs-CZ" sz="26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pochyb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; avšak duše </a:t>
            </a:r>
            <a:r>
              <a:rPr lang="cs-CZ" sz="26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zákoníka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 je </a:t>
            </a:r>
            <a:endParaRPr lang="cs-CZ" sz="26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podstatně 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jiná. </a:t>
            </a:r>
            <a:endParaRPr lang="cs-CZ" sz="26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Hlavní 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rozdíl jest </a:t>
            </a: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zvýšený 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význam </a:t>
            </a:r>
            <a:endParaRPr lang="cs-CZ" sz="26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bezelstnosti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, ohled </a:t>
            </a: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na 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„čest a víru“, </a:t>
            </a:r>
            <a:endParaRPr lang="cs-CZ" sz="26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na 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„přirozenou </a:t>
            </a: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slušnost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“, na jistotu </a:t>
            </a:r>
            <a:endParaRPr lang="cs-CZ" sz="26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obchodu</a:t>
            </a:r>
            <a:r>
              <a:rPr lang="cs-CZ" sz="26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.“</a:t>
            </a:r>
          </a:p>
          <a:p>
            <a:pPr marL="0" indent="0">
              <a:buNone/>
              <a:defRPr/>
            </a:pPr>
            <a:endParaRPr lang="cs-CZ" sz="2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Emanuel </a:t>
            </a:r>
            <a:r>
              <a:rPr lang="cs-CZ" sz="2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TILSCH (1866-1912)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/Občanské právo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600" i="1" dirty="0">
                <a:solidFill>
                  <a:schemeClr val="tx1"/>
                </a:solidFill>
                <a:latin typeface="Trebuchet MS" panose="020B0603020202020204" pitchFamily="34" charset="0"/>
              </a:rPr>
              <a:t>Část všeobecná.</a:t>
            </a:r>
            <a:r>
              <a:rPr lang="cs-CZ" sz="2600" dirty="0">
                <a:solidFill>
                  <a:schemeClr val="tx1"/>
                </a:solidFill>
                <a:latin typeface="Trebuchet MS" panose="020B0603020202020204" pitchFamily="34" charset="0"/>
              </a:rPr>
              <a:t> 3. vyd. Praha 1925, s. 22./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pic>
        <p:nvPicPr>
          <p:cNvPr id="11269" name="Picture 5" descr="Emanuel Tilsch (1866-191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786" b="6789"/>
          <a:stretch>
            <a:fillRect/>
          </a:stretch>
        </p:blipFill>
        <p:spPr bwMode="auto">
          <a:xfrm>
            <a:off x="5813349" y="2265392"/>
            <a:ext cx="2434250" cy="349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42B459-5590-4715-80B0-259F7CB4305A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985357" y="1282602"/>
            <a:ext cx="7649607" cy="500373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Přirozenoprávní vlivy v ABGB (příklady)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367" y="2052945"/>
            <a:ext cx="8292884" cy="478759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s-CZ" sz="2300" dirty="0"/>
              <a:t>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Přirozené zásady právní (§ 7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</a:t>
            </a:r>
          </a:p>
          <a:p>
            <a:pPr marL="0" indent="0">
              <a:buNone/>
              <a:defRPr/>
            </a:pP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2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Osobnost/vrozená práva (§ 16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</a:t>
            </a:r>
          </a:p>
          <a:p>
            <a:pPr marL="0" indent="0">
              <a:buNone/>
              <a:defRPr/>
            </a:pP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3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Společnosti 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4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Nutná obrana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  </a:t>
            </a:r>
          </a:p>
          <a:p>
            <a:pPr marL="0" indent="0">
              <a:buNone/>
              <a:defRPr/>
            </a:pP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5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Náhrada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škody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6. Omyl </a:t>
            </a:r>
          </a:p>
          <a:p>
            <a:pPr marL="0" indent="0">
              <a:buNone/>
              <a:defRPr/>
            </a:pP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7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Zastoupení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8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Publicita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9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Vyvlastnění 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10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Zpracování </a:t>
            </a:r>
          </a:p>
          <a:p>
            <a:pPr marL="0" indent="0">
              <a:buNone/>
              <a:defRPr/>
            </a:pP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11</a:t>
            </a:r>
            <a:r>
              <a:rPr 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. Dědická zákonná </a:t>
            </a:r>
            <a:r>
              <a:rPr 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posloupnost</a:t>
            </a:r>
            <a:r>
              <a:rPr lang="cs-CZ" alt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cs-CZ" sz="23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188"/>
              </a:spcBef>
              <a:defRPr/>
            </a:pPr>
            <a:r>
              <a:rPr lang="cs-CZ" sz="2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Mori</a:t>
            </a:r>
            <a:r>
              <a:rPr 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(t)z WELLSPACHER (1871-1923)    </a:t>
            </a:r>
            <a:r>
              <a:rPr lang="cs-CZ" sz="2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cs-CZ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Alegorie</a:t>
            </a:r>
            <a:r>
              <a:rPr 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Trebuchet MS" panose="020B0603020202020204" pitchFamily="34" charset="0"/>
              </a:rPr>
              <a:t>ABGB, </a:t>
            </a:r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1847-49</a:t>
            </a:r>
            <a:endParaRPr lang="cs-CZ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94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Trebuchet MS" panose="020B0603020202020204" pitchFamily="34" charset="0"/>
              </a:rPr>
              <a:t>Das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rebuchet MS" panose="020B0603020202020204" pitchFamily="34" charset="0"/>
              </a:rPr>
              <a:t>Naturrecht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rebuchet MS" panose="020B0603020202020204" pitchFamily="34" charset="0"/>
              </a:rPr>
              <a:t>und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rebuchet MS" panose="020B0603020202020204" pitchFamily="34" charset="0"/>
              </a:rPr>
              <a:t>das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 ABGB. In </a:t>
            </a:r>
            <a:r>
              <a:rPr lang="cs-CZ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Festschrift</a:t>
            </a:r>
            <a:r>
              <a:rPr lang="cs-CZ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zur</a:t>
            </a:r>
            <a:r>
              <a:rPr lang="cs-CZ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Jahrhundertfeier</a:t>
            </a:r>
            <a:r>
              <a:rPr lang="cs-CZ" i="1" dirty="0">
                <a:solidFill>
                  <a:schemeClr val="tx1"/>
                </a:solidFill>
                <a:latin typeface="Trebuchet MS" panose="020B0603020202020204" pitchFamily="34" charset="0"/>
              </a:rPr>
              <a:t> des </a:t>
            </a:r>
            <a:r>
              <a:rPr lang="cs-CZ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allgemeinen</a:t>
            </a:r>
            <a:r>
              <a:rPr lang="cs-CZ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bürgerlichen</a:t>
            </a:r>
            <a:r>
              <a:rPr lang="cs-CZ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Gesetzbuches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. 1. Juni 1911. </a:t>
            </a:r>
            <a:r>
              <a:rPr lang="cs-CZ" dirty="0" err="1">
                <a:solidFill>
                  <a:schemeClr val="tx1"/>
                </a:solidFill>
                <a:latin typeface="Trebuchet MS" panose="020B0603020202020204" pitchFamily="34" charset="0"/>
              </a:rPr>
              <a:t>Erster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rebuchet MS" panose="020B0603020202020204" pitchFamily="34" charset="0"/>
              </a:rPr>
              <a:t>Teil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dirty="0" err="1">
                <a:solidFill>
                  <a:schemeClr val="tx1"/>
                </a:solidFill>
                <a:latin typeface="Trebuchet MS" panose="020B0603020202020204" pitchFamily="34" charset="0"/>
              </a:rPr>
              <a:t>Wien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 1911, s. 173-207./</a:t>
            </a:r>
            <a:endParaRPr lang="cs-CZ" altLang="cs-CZ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8" descr="1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4" y="1993040"/>
            <a:ext cx="3136209" cy="30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BAAF3-557B-41D3-A33F-0FE15E696DAE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298725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Exkurz - terminologie I. (vznik)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757" y="2001794"/>
            <a:ext cx="8291761" cy="47079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formování moderní terminologie (překlady)</a:t>
            </a:r>
          </a:p>
          <a:p>
            <a:pPr>
              <a:spcBef>
                <a:spcPts val="1188"/>
              </a:spcBef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vývoj terminologie: názvy OZ/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ABGB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(zákon, občan)</a:t>
            </a:r>
          </a:p>
          <a:p>
            <a:pPr>
              <a:spcBef>
                <a:spcPts val="1188"/>
              </a:spcBef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slova „zákon“, „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zákonník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“ původně náboženský podtext</a:t>
            </a:r>
          </a:p>
          <a:p>
            <a:pPr marL="641390">
              <a:buNone/>
              <a:defRPr/>
            </a:pP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Wsseobecná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práwa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městská 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(1787)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josefínský OZ</a:t>
            </a:r>
          </a:p>
          <a:p>
            <a:pPr marL="641390">
              <a:buNone/>
              <a:defRPr/>
            </a:pP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Kniha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práw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nad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přečiněnjmi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hrdelnjmi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nad těžkými řádu Městského (totiž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Policye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přestupky 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(1804)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41390">
              <a:buNone/>
              <a:defRPr/>
            </a:pP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Kniha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wsseobecných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zákonů městských pro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wssecky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německé dědičné země Mocnářství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Rakauského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(1812) </a:t>
            </a:r>
          </a:p>
          <a:p>
            <a:pPr marL="641390">
              <a:buNone/>
              <a:defRPr/>
            </a:pP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Obecný zákoník občanský pro císařství Rakouské 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(1862 a 1872)</a:t>
            </a:r>
          </a:p>
          <a:p>
            <a:pPr>
              <a:spcBef>
                <a:spcPts val="1188"/>
              </a:spcBef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opuštění latinských výrazů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výjimka § 302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rerum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5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A5B15E-CDBC-474E-8423-F49946E00843}" type="slidenum">
              <a:rPr lang="cs-CZ"/>
              <a:pPr>
                <a:defRPr/>
              </a:pPr>
              <a:t>24</a:t>
            </a:fld>
            <a:endParaRPr lang="cs-CZ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868281" y="1311082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Exkurz - terminologie II. (překladatelé OZ)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533" y="2088292"/>
            <a:ext cx="8008964" cy="4419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průkopníci české právní terminologie a překlad termínu „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Privateigenthum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“ či „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Eigenthum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“: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překladatel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Codexu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Theresianus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(1769, ztracený) Jan Jiří Müller z </a:t>
            </a:r>
            <a:r>
              <a:rPr lang="cs-CZ" alt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Mühlensdorfu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 pomocí Jana Nepomuka </a:t>
            </a:r>
            <a:r>
              <a:rPr lang="cs-CZ" alt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Faltina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privátní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vlastněnství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překladatel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Constitutio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Criminalis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Theresiana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Jan Josef </a:t>
            </a:r>
            <a:r>
              <a:rPr lang="cs-CZ" alt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Zeberer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soukromné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vlastněnství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hlavní překladatel josefínských zákonů Josef Valentin </a:t>
            </a:r>
            <a:r>
              <a:rPr lang="cs-CZ" alt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Zlobický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vlastenství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Jan Nejedlý (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vlastnost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Josef Jungmann (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vlastnictví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Pavel Josef Šafařík/Karel Jaromír Erben (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vlastenství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vlastnictví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inspirace v starých domácích památkách či jiných slovanských jazycích (zvl. polština) </a:t>
            </a:r>
          </a:p>
        </p:txBody>
      </p:sp>
    </p:spTree>
    <p:extLst>
      <p:ext uri="{BB962C8B-B14F-4D97-AF65-F5344CB8AC3E}">
        <p14:creationId xmlns:p14="http://schemas.microsoft.com/office/powerpoint/2010/main" val="13274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5F933F-0871-440A-BA11-29D0BEB446F6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25603" name="Nadpis 1"/>
          <p:cNvSpPr>
            <a:spLocks noGrp="1"/>
          </p:cNvSpPr>
          <p:nvPr>
            <p:ph type="title" idx="4294967295"/>
          </p:nvPr>
        </p:nvSpPr>
        <p:spPr>
          <a:xfrm>
            <a:off x="176554" y="1052718"/>
            <a:ext cx="8822984" cy="717307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2800" i="1" dirty="0"/>
              <a:t>Občanský zákoník (1950)</a:t>
            </a:r>
          </a:p>
        </p:txBody>
      </p:sp>
      <p:sp>
        <p:nvSpPr>
          <p:cNvPr id="26628" name="Zástupný symbol pro obsah 2"/>
          <p:cNvSpPr>
            <a:spLocks noGrp="1"/>
          </p:cNvSpPr>
          <p:nvPr>
            <p:ph idx="4294967295"/>
          </p:nvPr>
        </p:nvSpPr>
        <p:spPr>
          <a:xfrm>
            <a:off x="353107" y="1884315"/>
            <a:ext cx="8646431" cy="4956223"/>
          </a:xfrm>
        </p:spPr>
        <p:txBody>
          <a:bodyPr lIns="90507" tIns="45254" rIns="90507" bIns="45254">
            <a:normAutofit/>
          </a:bodyPr>
          <a:lstStyle/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z. č. 141/1950 Sb., tzv. střední kodex (6 částí, 570 §)</a:t>
            </a: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Úvodní ustanovení (§ 1–3), Obecná ustanovení (§ 4–99), Práva věcná (§ 100–210), Právo závazkové (§ 211–508), Právo dědické (§ 509–561), Ustanovení přechodná a závěrečná (§ 562–570) </a:t>
            </a:r>
            <a:endParaRPr lang="cs-CZ" altLang="cs-CZ" sz="21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návaznost na Ústavu 9. května (1948)</a:t>
            </a: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 rámci tzv. právnické dvouletky - přestavba právního řádu</a:t>
            </a:r>
          </a:p>
          <a:p>
            <a:pPr marL="534492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 jejím rámci přijetí mj. samostatné úpravy rodinného práva (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z. č. 265/1949 Sb.,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o právu rodinném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– ovlivnění sovětským právem</a:t>
            </a:r>
            <a:endParaRPr lang="cs-CZ" alt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hl. osobnosti: B. Andres, V. Knapp, J.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Blažke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, určitý podíl ještě také J. Krčmář</a:t>
            </a:r>
          </a:p>
        </p:txBody>
      </p:sp>
    </p:spTree>
    <p:extLst>
      <p:ext uri="{BB962C8B-B14F-4D97-AF65-F5344CB8AC3E}">
        <p14:creationId xmlns:p14="http://schemas.microsoft.com/office/powerpoint/2010/main" val="141372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D2407C-07BE-4D24-83A9-61DF1F5637F9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26627" name="Nadpis 1"/>
          <p:cNvSpPr>
            <a:spLocks noGrp="1"/>
          </p:cNvSpPr>
          <p:nvPr>
            <p:ph type="title" idx="4294967295"/>
          </p:nvPr>
        </p:nvSpPr>
        <p:spPr>
          <a:xfrm>
            <a:off x="176554" y="1016949"/>
            <a:ext cx="8822984" cy="717307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2800" i="1" dirty="0"/>
              <a:t>OZ 1950</a:t>
            </a:r>
          </a:p>
        </p:txBody>
      </p:sp>
      <p:sp>
        <p:nvSpPr>
          <p:cNvPr id="26628" name="Zástupný symbol pro obsah 2"/>
          <p:cNvSpPr>
            <a:spLocks noGrp="1"/>
          </p:cNvSpPr>
          <p:nvPr>
            <p:ph idx="4294967295"/>
          </p:nvPr>
        </p:nvSpPr>
        <p:spPr>
          <a:xfrm>
            <a:off x="246863" y="1754659"/>
            <a:ext cx="8538791" cy="4826192"/>
          </a:xfrm>
        </p:spPr>
        <p:txBody>
          <a:bodyPr lIns="90507" tIns="45254" rIns="90507" bIns="45254">
            <a:normAutofit/>
          </a:bodyPr>
          <a:lstStyle/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hl.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rysy:</a:t>
            </a:r>
          </a:p>
          <a:p>
            <a:pPr marL="534492" lvl="1" indent="0"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1)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ideologizace a nadřazení zájmu celku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    </a:t>
            </a:r>
          </a:p>
          <a:p>
            <a:pPr marL="534492" lvl="1" indent="0">
              <a:buSzPct val="80000"/>
              <a:buNone/>
              <a:defRPr/>
            </a:pPr>
            <a:r>
              <a:rPr 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(zvl. preference a zvláštní ochrana socialistického vlastnictví a socialistických právnických osob, omezení autonomie vůle osob)</a:t>
            </a:r>
          </a:p>
          <a:p>
            <a:pPr marL="534492" lvl="1" indent="0"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2)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zúžení na majetkové vztahy a „komercializace“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(zahrnovalo i některé obchodněprávní instituty, samostatný obchodní zákoník nebyl přijatý)  </a:t>
            </a:r>
          </a:p>
          <a:p>
            <a:pPr marL="534492" lvl="1" indent="0"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3)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celkové zjednodušení a </a:t>
            </a:r>
            <a:r>
              <a:rPr 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zestručnění</a:t>
            </a:r>
            <a:endParaRPr lang="cs-CZ" alt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inspirace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sovětským právem 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(zvl. 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úprava 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vlastnictví, dále také v rámci dědického práva, např. tzv. </a:t>
            </a:r>
            <a:r>
              <a:rPr lang="cs-CZ" altLang="cs-CZ" sz="2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spolužijící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osoby)</a:t>
            </a:r>
            <a:endParaRPr lang="cs-CZ" altLang="cs-CZ" sz="21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3493" lvl="1" indent="0">
              <a:buSzPct val="80000"/>
              <a:buNone/>
              <a:defRPr/>
            </a:pPr>
            <a:r>
              <a:rPr lang="cs-CZ" sz="2400" dirty="0"/>
              <a:t> </a:t>
            </a:r>
          </a:p>
          <a:p>
            <a:pPr marL="534492" lvl="1" indent="0">
              <a:buSzPct val="80000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386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145214-A618-4BBF-A7E6-ABE66EB34A79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27651" name="Nadpis 1"/>
          <p:cNvSpPr>
            <a:spLocks noGrp="1"/>
          </p:cNvSpPr>
          <p:nvPr>
            <p:ph type="title" idx="4294967295"/>
          </p:nvPr>
        </p:nvSpPr>
        <p:spPr>
          <a:xfrm>
            <a:off x="176554" y="1151572"/>
            <a:ext cx="8822984" cy="717307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2800" i="1" dirty="0"/>
              <a:t>Občanský zákoník (1964)</a:t>
            </a:r>
          </a:p>
        </p:txBody>
      </p:sp>
      <p:sp>
        <p:nvSpPr>
          <p:cNvPr id="26628" name="Zástupný symbol pro obsah 2"/>
          <p:cNvSpPr>
            <a:spLocks noGrp="1"/>
          </p:cNvSpPr>
          <p:nvPr>
            <p:ph idx="4294967295"/>
          </p:nvPr>
        </p:nvSpPr>
        <p:spPr>
          <a:xfrm>
            <a:off x="188911" y="2028216"/>
            <a:ext cx="8720311" cy="4956223"/>
          </a:xfrm>
        </p:spPr>
        <p:txBody>
          <a:bodyPr lIns="90507" tIns="45254" rIns="90507" bIns="45254"/>
          <a:lstStyle/>
          <a:p>
            <a:pPr marL="356328" lvl="1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z. č. 40/1964 Sb. </a:t>
            </a: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cs-CZ" sz="2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preambule</a:t>
            </a:r>
            <a:r>
              <a:rPr 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sz="2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Zásady </a:t>
            </a:r>
            <a:r>
              <a:rPr 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občanskoprávních </a:t>
            </a:r>
            <a:r>
              <a:rPr lang="cs-CZ" sz="2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vztahů - VIII čl., 8 částí - 510 §):</a:t>
            </a:r>
            <a:endParaRPr lang="cs-CZ" sz="2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Obecná ustanovení (§ 1–122), Socialistické společenské vlastnictví a osobní vlastnictví (§ 123–151); Osobní užívání bytů, jiných místností a pozemků (§ 152–221); Služby (§ 222–383), Práva a povinnosti z jiných právních úkonů (§ 384–414), Odpovědnost za škodu a za neoprávněný majetkový prospěch (§ 415–459), Dědění majetku v osobním vlastnictví (§ 460–487), Závěrečná ustanovení (§ 488–510)</a:t>
            </a:r>
            <a:r>
              <a:rPr 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cs-CZ" altLang="cs-CZ" sz="4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6328" lvl="1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návaznost na Ústavu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ČSSR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(1960)</a:t>
            </a:r>
          </a:p>
          <a:p>
            <a:pPr marL="356328" lvl="1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řada dalších kodexů (zvl.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ZoR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1963, ZMO 1963,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HospZ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1964, ZPr 1965)</a:t>
            </a:r>
          </a:p>
          <a:p>
            <a:pPr marL="356328" lvl="1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ztratil roli dominantního „soukromoprávního“ předpisu</a:t>
            </a:r>
            <a:endParaRPr lang="cs-CZ" alt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 eaLnBrk="1" hangingPunct="1">
              <a:buClrTx/>
              <a:buSzPct val="80000"/>
              <a:buFont typeface="Wingdings" pitchFamily="2" charset="2"/>
              <a:buChar char="Ø"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35125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F8AEC5-D4F5-4BB7-A1AE-D9E6A3FAEC25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28675" name="Nadpis 1"/>
          <p:cNvSpPr>
            <a:spLocks noGrp="1"/>
          </p:cNvSpPr>
          <p:nvPr>
            <p:ph type="title" idx="4294967295"/>
          </p:nvPr>
        </p:nvSpPr>
        <p:spPr>
          <a:xfrm>
            <a:off x="176554" y="1161044"/>
            <a:ext cx="8822984" cy="574795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2800" i="1" dirty="0"/>
              <a:t>OZ 1964</a:t>
            </a:r>
          </a:p>
        </p:txBody>
      </p:sp>
      <p:sp>
        <p:nvSpPr>
          <p:cNvPr id="28676" name="Zástupný symbol pro obsah 2"/>
          <p:cNvSpPr>
            <a:spLocks noGrp="1"/>
          </p:cNvSpPr>
          <p:nvPr>
            <p:ph idx="4294967295"/>
          </p:nvPr>
        </p:nvSpPr>
        <p:spPr>
          <a:xfrm>
            <a:off x="176554" y="1929361"/>
            <a:ext cx="8576122" cy="4812128"/>
          </a:xfrm>
        </p:spPr>
        <p:txBody>
          <a:bodyPr lIns="90507" tIns="45254" rIns="90507" bIns="45254"/>
          <a:lstStyle/>
          <a:p>
            <a:pPr marL="412895" lvl="1" indent="-339402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hl. rysy: 1)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celková ideologizace a paternalismus </a:t>
            </a:r>
            <a:r>
              <a:rPr 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(zvýšená </a:t>
            </a:r>
          </a:p>
          <a:p>
            <a:pPr marL="73493" lvl="1" indent="0">
              <a:spcBef>
                <a:spcPts val="594"/>
              </a:spcBef>
              <a:buSzPct val="8000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                ingerence, opuštění zásady </a:t>
            </a:r>
            <a:r>
              <a:rPr lang="cs-CZ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dispozitivnosti</a:t>
            </a:r>
            <a:r>
              <a:rPr 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marL="73493" lvl="1" indent="0">
              <a:spcBef>
                <a:spcPts val="594"/>
              </a:spcBef>
              <a:buSzPct val="8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     2) </a:t>
            </a:r>
            <a:r>
              <a:rPr 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tzv. spotřebitelské pojetí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(oblast uspokojování  		    osobních </a:t>
            </a:r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</a:rPr>
              <a:t>potřeb občanů</a:t>
            </a:r>
            <a:r>
              <a:rPr 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cs-CZ" altLang="cs-CZ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412895" lvl="1" indent="-339402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výrazný odklon od kontinentální právní tradice</a:t>
            </a:r>
          </a:p>
          <a:p>
            <a:pPr marL="412895" lvl="1" indent="-339402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ve znění novel (dodnes více než 50) stále platný </a:t>
            </a:r>
          </a:p>
          <a:p>
            <a:pPr marL="412895" lvl="1" indent="-339402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po roce 1990 přizpůsobení tržnímu hospodářství (koncepční změny, zásady, nové instituty)</a:t>
            </a:r>
          </a:p>
          <a:p>
            <a:pPr marL="412895" lvl="1" indent="-339402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velká novela (č. 509/1991 Sb.) - prof. Knapp, východiskem OZ/1950</a:t>
            </a:r>
          </a:p>
          <a:p>
            <a:pPr marL="469462" lvl="2" indent="-339402">
              <a:spcBef>
                <a:spcPts val="594"/>
              </a:spcBef>
              <a:buSzPct val="80000"/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provizorní řešení, legislativní torzo</a:t>
            </a:r>
          </a:p>
          <a:p>
            <a:pPr lvl="2" eaLnBrk="1" hangingPunct="1">
              <a:buClrTx/>
              <a:buSzPct val="80000"/>
              <a:buFont typeface="Wingdings" pitchFamily="2" charset="2"/>
              <a:buChar char="Ø"/>
              <a:defRPr/>
            </a:pPr>
            <a:endParaRPr lang="cs-CZ" altLang="cs-CZ" sz="2200" dirty="0">
              <a:latin typeface="Times New Roman" pitchFamily="18" charset="0"/>
              <a:cs typeface="Times New Roman" pitchFamily="18" charset="0"/>
            </a:endParaRPr>
          </a:p>
          <a:p>
            <a:pPr marL="905073" lvl="2" indent="0">
              <a:buSzPct val="80000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22615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D4DA3A-292E-46ED-B821-C1ED83140F34}" type="slidenum">
              <a:rPr lang="cs-CZ"/>
              <a:pPr>
                <a:defRPr/>
              </a:pPr>
              <a:t>29</a:t>
            </a:fld>
            <a:endParaRPr 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73404" y="1233883"/>
            <a:ext cx="8007401" cy="501956"/>
          </a:xfrm>
        </p:spPr>
        <p:txBody>
          <a:bodyPr/>
          <a:lstStyle/>
          <a:p>
            <a:pPr algn="ctr" eaLnBrk="1" hangingPunct="1"/>
            <a:r>
              <a:rPr lang="cs-CZ" altLang="cs-CZ" sz="3000" i="1" dirty="0"/>
              <a:t>Inspirační zdroje kodifikací - shrnutí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734" y="1957154"/>
            <a:ext cx="8504251" cy="48833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nejvýznamnější: římskoprávní vlivy -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vytvářelo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„pevnou kostru pojmovou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“–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zvl.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obligační právo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kanonické vlivy: zvl. rodinné právo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středoevropské (domácí) právní vlivy:</a:t>
            </a:r>
          </a:p>
          <a:p>
            <a:pPr marL="712656"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1) výraznější rozdíl mezi věcmi nemovitými a movitými, zejména institut zemských </a:t>
            </a:r>
            <a:r>
              <a:rPr 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desk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, které se staly vzorem pozemkovým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knihám</a:t>
            </a:r>
            <a:endParaRPr 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12656"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výraznější úřední ingerence v dědickém právu a právu osob (opatrovnictví a poručenství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marL="338512"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nejvýznamnější inspirací starým uherským/slovenským právem 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je institut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majetkového společenství manželů (slovenská </a:t>
            </a:r>
            <a:r>
              <a:rPr lang="cs-CZ" sz="24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koakvizícia</a:t>
            </a:r>
            <a:r>
              <a:rPr 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), dnešní SJM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9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EAD074-9F58-4D34-985A-A7AE8685C2F3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5123" name="Nadpis 1"/>
          <p:cNvSpPr>
            <a:spLocks noGrp="1"/>
          </p:cNvSpPr>
          <p:nvPr>
            <p:ph type="title" idx="4294967295"/>
          </p:nvPr>
        </p:nvSpPr>
        <p:spPr>
          <a:xfrm>
            <a:off x="537324" y="1155759"/>
            <a:ext cx="8099584" cy="850316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3000" i="1" dirty="0"/>
              <a:t>Proč dějiny (soukromého) práva?</a:t>
            </a:r>
          </a:p>
        </p:txBody>
      </p:sp>
      <p:sp>
        <p:nvSpPr>
          <p:cNvPr id="5124" name="Zástupný symbol pro obsah 2"/>
          <p:cNvSpPr>
            <a:spLocks noGrp="1"/>
          </p:cNvSpPr>
          <p:nvPr>
            <p:ph idx="4294967295"/>
          </p:nvPr>
        </p:nvSpPr>
        <p:spPr>
          <a:xfrm>
            <a:off x="212489" y="2101249"/>
            <a:ext cx="8787049" cy="4324265"/>
          </a:xfrm>
        </p:spPr>
        <p:txBody>
          <a:bodyPr lIns="90507" tIns="45254" rIns="90507" bIns="45254"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dlouhá a inspirativní tradice, o právu před námi přemýšlely a právo uplatňovaly desítky generací právníků</a:t>
            </a:r>
            <a:endParaRPr lang="cs-CZ" altLang="cs-CZ" sz="2400" i="1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právo se sice neustále vyvíjí: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„Právo jest něco, co jest pro přítomnost sociálně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užitečno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.“ 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                                                       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 	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(E. </a:t>
            </a:r>
            <a:r>
              <a:rPr lang="cs-CZ" altLang="cs-CZ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Tilsch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Občanské právo, část všeobecná³</a:t>
            </a: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1925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přesto: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„právní cit v oboru, 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terý nazýváme právem občanským, se v historické době jen velmi málo mění“       	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J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r>
              <a:rPr lang="cs-CZ" altLang="cs-CZ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Krčmář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</a:t>
            </a:r>
            <a:r>
              <a:rPr 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Vládní návrh zákona, kterým se vydává občanský zákoník -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Důvodová zpráva, </a:t>
            </a: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1937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proto: s každou rekodifikací – velká odpovědnost (vůči přítomnosti, budoucnosti i minulosti)</a:t>
            </a:r>
          </a:p>
          <a:p>
            <a:pPr marL="0" indent="0">
              <a:buNone/>
              <a:defRPr/>
            </a:pPr>
            <a:endParaRPr lang="cs-CZ" altLang="cs-CZ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cs-CZ" altLang="cs-CZ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31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259DA1-C663-427C-B7E6-B973115155DD}" type="slidenum">
              <a:rPr lang="cs-CZ"/>
              <a:pPr>
                <a:defRPr/>
              </a:pPr>
              <a:t>30</a:t>
            </a:fld>
            <a:endParaRPr lang="cs-CZ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4786" y="3764472"/>
            <a:ext cx="5735644" cy="2370437"/>
          </a:xfrm>
        </p:spPr>
        <p:txBody>
          <a:bodyPr/>
          <a:lstStyle/>
          <a:p>
            <a:pPr algn="ctr" eaLnBrk="1" hangingPunct="1"/>
            <a:r>
              <a:rPr lang="cs-CZ" altLang="cs-CZ" sz="3600" i="1" dirty="0"/>
              <a:t>Právní vzdělávání a domácí civilistika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145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AE5707-E2A3-4022-A8C0-740EAF41FC67}" type="slidenum">
              <a:rPr lang="cs-CZ"/>
              <a:pPr>
                <a:defRPr/>
              </a:pPr>
              <a:t>31</a:t>
            </a:fld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726" y="1210470"/>
            <a:ext cx="7649607" cy="574795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Právní vzdělávání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915" y="1891870"/>
            <a:ext cx="8291761" cy="452495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institucionální zázemí, demokratické poměry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 vzniku ČSR nové právnické fakulty (Praha, Brno, Bratislava) – české i „nečeské“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Univerzita Karlova v Praze (1347/72, 1882-)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Německá univerzita v Praze (1882-1945)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Palackého univerzita v Olomouci (1946, kořeny 1573,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PrF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obnovena 1991)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Masarykova univerzita v Brně (1919,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PrF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zrušena 1950, obnovena 1969)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Univerzita Komenského v Bratislavě (1919,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PrF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1921-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840DA-ABE0-49BF-8A5B-D09440380346}" type="slidenum">
              <a:rPr lang="cs-CZ"/>
              <a:pPr>
                <a:defRPr/>
              </a:pPr>
              <a:t>32</a:t>
            </a:fld>
            <a:endParaRPr lang="cs-CZ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931" y="1369807"/>
            <a:ext cx="7649607" cy="501956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Dějiny české civilistiky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49" y="2040573"/>
            <a:ext cx="7937093" cy="434659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Mezníky: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a) vědecko-vzdělávací (1861 zřízena stolice pro Rak.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Obč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r>
              <a:rPr lang="en-US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;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1864 založen časopis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Právník</a:t>
            </a:r>
            <a:r>
              <a:rPr lang="en-US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;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1882- rozdělení univerzity)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b) politické (1918, 1938/39, 1945 a 1948)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Období (do r. 1948):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a) zakladatelské (do 1918) - Randa,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Stupecký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Tilsch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b) vrcholné (1918-1938) – Krčmář, Sedláček, Svoboda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c) krizové (1938-1948) – Kubeš, Luby, Knapp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2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20E861-78CC-4BC7-8A28-1189A3A6AC97}" type="slidenum">
              <a:rPr lang="cs-CZ"/>
              <a:pPr>
                <a:defRPr/>
              </a:pPr>
              <a:t>33</a:t>
            </a:fld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800" i="1" dirty="0"/>
              <a:t>Osobnosti tradiční české civilistiky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50" y="2409488"/>
            <a:ext cx="7866783" cy="40652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zakladatelská generace: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Antonín Randa (1834-1914)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a jeho žáci: </a:t>
            </a:r>
          </a:p>
          <a:p>
            <a:pPr marL="534492"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Josef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Stupecký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(1848-1907) </a:t>
            </a:r>
          </a:p>
          <a:p>
            <a:pPr marL="534492"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Emanuel Tilsch (1866-1912)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ovlivnění historickoprávní školou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Tilsch sociologizující směr</a:t>
            </a:r>
          </a:p>
          <a:p>
            <a:pPr eaLnBrk="1" hangingPunct="1">
              <a:defRPr/>
            </a:pP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                                                       prof. Randa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</a:t>
            </a:r>
          </a:p>
        </p:txBody>
      </p:sp>
      <p:pic>
        <p:nvPicPr>
          <p:cNvPr id="33797" name="Picture 7" descr="3f548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56" y="2755476"/>
            <a:ext cx="2624865" cy="266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2A03C3-CBF1-4EF1-A5B5-69A0FC63B61A}" type="slidenum">
              <a:rPr lang="cs-CZ"/>
              <a:pPr>
                <a:defRPr/>
              </a:pPr>
              <a:t>34</a:t>
            </a:fld>
            <a:endParaRPr lang="cs-CZ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9538" y="3190963"/>
            <a:ext cx="7560000" cy="1612866"/>
          </a:xfrm>
        </p:spPr>
        <p:txBody>
          <a:bodyPr/>
          <a:lstStyle/>
          <a:p>
            <a:pPr eaLnBrk="1" hangingPunct="1"/>
            <a:r>
              <a:rPr lang="cs-CZ" altLang="cs-CZ" sz="3600" i="1" dirty="0"/>
              <a:t>Meziválečná rekodifikace</a:t>
            </a:r>
            <a:r>
              <a:rPr lang="cs-CZ" altLang="cs-CZ" dirty="0" smtClean="0"/>
              <a:t> </a:t>
            </a:r>
          </a:p>
        </p:txBody>
      </p:sp>
      <p:sp>
        <p:nvSpPr>
          <p:cNvPr id="34820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1422002" y="2305762"/>
            <a:ext cx="5874698" cy="646051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 </a:t>
            </a:r>
            <a:r>
              <a:rPr lang="cs-CZ" altLang="cs-CZ" b="1" i="1" dirty="0" err="1" smtClean="0"/>
              <a:t>Habent</a:t>
            </a:r>
            <a:r>
              <a:rPr lang="cs-CZ" altLang="cs-CZ" b="1" i="1" dirty="0" smtClean="0"/>
              <a:t> sua fata </a:t>
            </a:r>
            <a:r>
              <a:rPr lang="cs-CZ" altLang="cs-CZ" b="1" i="1" dirty="0" err="1" smtClean="0"/>
              <a:t>libelli</a:t>
            </a:r>
            <a:r>
              <a:rPr lang="cs-CZ" altLang="cs-CZ" b="1" dirty="0" smtClean="0"/>
              <a:t>…</a:t>
            </a: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7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F0159-A360-4AC2-B7E5-4A44EE3F6A1F}" type="slidenum">
              <a:rPr lang="cs-CZ"/>
              <a:pPr>
                <a:defRPr/>
              </a:pPr>
              <a:t>35</a:t>
            </a:fld>
            <a:endParaRPr 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81" y="1185757"/>
            <a:ext cx="7649607" cy="574795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Kodifikace a ČSR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959" y="1930663"/>
            <a:ext cx="8151144" cy="50290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úvahy o rekodifikaci již před WW1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recepce, dualismus, unifikace</a:t>
            </a:r>
            <a:endParaRPr lang="cs-CZ" alt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unifikace (sjednocení) –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zvažováno několik způsobů: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a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rozšíření platnosti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ABGB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b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mírná revize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ABGB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 rozšíření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platnosti 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c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částečná unifikace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d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úplná unifikace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spojená s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mírnou modernizací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příprava zcela nové kodifikace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/>
              <a:t>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93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47B0EF-A64B-4816-BF14-FE9D08A182B2}" type="slidenum">
              <a:rPr lang="cs-CZ"/>
              <a:pPr>
                <a:defRPr/>
              </a:pPr>
              <a:t>36</a:t>
            </a:fld>
            <a:endParaRPr lang="cs-CZ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57071" y="1335795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Geneze rekodifikace (1920-1937) I.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17" y="2020037"/>
            <a:ext cx="7933968" cy="452393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viz úvod důvodové zprávy (sekretář komise dr. Jan Srb)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původně pouze profesoři pražských PF - referenti 5 subkomitétů, dále zástupci ministerstev spravedlnosti a unifikací (zvl. prof. Rouček), soudců, advokátů, notářů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subkomitét prof. Krčmáře – úvodní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ustanovení,obecnou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část obligací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prof. Weisse – zbylé obligační právo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prof. Kafky – rodinné právo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prof.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Stiebera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– věcné právo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prof. Svoboda – dědické právo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práce subkomitétů 1920-21/23, výsledky tiskem</a:t>
            </a:r>
          </a:p>
        </p:txBody>
      </p:sp>
    </p:spTree>
    <p:extLst>
      <p:ext uri="{BB962C8B-B14F-4D97-AF65-F5344CB8AC3E}">
        <p14:creationId xmlns:p14="http://schemas.microsoft.com/office/powerpoint/2010/main" val="27687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8C997D-C057-4064-803D-092FECFCB20E}" type="slidenum">
              <a:rPr lang="cs-CZ"/>
              <a:pPr>
                <a:defRPr/>
              </a:pPr>
              <a:t>37</a:t>
            </a:fld>
            <a:endParaRPr lang="cs-CZ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07643" y="1558217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Geneze rekodifikace (1920-1937) II.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2323070"/>
            <a:ext cx="7560000" cy="4102443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zvláštní komise slovenských právníků zřízená v Bratislavě ministerstvem unifikací (1922-36) - předseda dr. Vladimír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Fajnor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připomínky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superevizní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komise (1926-31), stejné složení, 321 schůzí, důvodová zpráva (1931)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meziministerské připomínkové řízení (1934-35), 32 schůzí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další práce 11/1935-3/1936 (30 schůzí) – noví členové komise (Sedláček,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Swoboda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), zvl. vypuštění rodinného práva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1937 vládní návrh OZ předložen Národ. shromáždění</a:t>
            </a:r>
          </a:p>
        </p:txBody>
      </p:sp>
    </p:spTree>
    <p:extLst>
      <p:ext uri="{BB962C8B-B14F-4D97-AF65-F5344CB8AC3E}">
        <p14:creationId xmlns:p14="http://schemas.microsoft.com/office/powerpoint/2010/main" val="18039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FD6B92-4169-4581-8058-BECC1EAE83D3}" type="slidenum">
              <a:rPr lang="cs-CZ"/>
              <a:pPr>
                <a:defRPr/>
              </a:pPr>
              <a:t>38</a:t>
            </a:fld>
            <a:endParaRPr lang="cs-CZ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508790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Osobnosti rekodifikace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93" y="2218852"/>
            <a:ext cx="7649607" cy="38778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formou vzpomínek profesorů Krčmáře a Svobody: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prof. Bruno A. Kafka (1881-1931) - občanské právo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prof. Egon Weiss (1880-1953) – antické a římské právo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prof. František Rouček (1891-1967) - obchodní a směnečné právo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prof. Ernst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Swoboda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(1879-1950) – občanské právo, právní filosofie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prof. Miloslav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Stieber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(1865-1934) – právní dějiny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8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7BEDE-724A-49D6-88AC-6B2A2CF3B2CD}" type="slidenum">
              <a:rPr lang="cs-CZ"/>
              <a:pPr>
                <a:defRPr/>
              </a:pPr>
              <a:t>39</a:t>
            </a:fld>
            <a:endParaRPr lang="cs-CZ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898250" y="1475249"/>
            <a:ext cx="7649607" cy="50195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Jan Krčmář (1877-1950)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7280" y="2199424"/>
            <a:ext cx="4465396" cy="4204080"/>
          </a:xfrm>
        </p:spPr>
        <p:txBody>
          <a:bodyPr/>
          <a:lstStyle/>
          <a:p>
            <a:pPr eaLnBrk="1" hangingPunct="1"/>
            <a:r>
              <a:rPr lang="en-US" altLang="cs-CZ" dirty="0">
                <a:solidFill>
                  <a:schemeClr val="tx1"/>
                </a:solidFill>
              </a:rPr>
              <a:t>*</a:t>
            </a:r>
            <a:r>
              <a:rPr lang="cs-CZ" altLang="cs-CZ" dirty="0"/>
              <a:t> 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Praha, studia práv Praha a Lipsko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profesor pražské právnické fakulty od r. 1907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poradce na mírových jednáních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děkan </a:t>
            </a:r>
            <a:r>
              <a:rPr lang="cs-CZ" altLang="cs-CZ" sz="2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PrF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UK 1916/17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ministr školství 1926 a 1934-36 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hlavní osobnost rekodifikace občanského práva, podílel se na řadě dalších zákonů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zpracoval celý systém občanského práva (5-dílná učebnice)</a:t>
            </a:r>
          </a:p>
          <a:p>
            <a:pPr eaLnBrk="1" hangingPunct="1"/>
            <a:endParaRPr lang="cs-CZ" altLang="cs-CZ" sz="2100" dirty="0"/>
          </a:p>
          <a:p>
            <a:pPr eaLnBrk="1" hangingPunct="1"/>
            <a:endParaRPr lang="cs-CZ" altLang="cs-CZ" sz="2100" dirty="0"/>
          </a:p>
          <a:p>
            <a:pPr eaLnBrk="1" hangingPunct="1"/>
            <a:endParaRPr lang="cs-CZ" altLang="cs-CZ" sz="2100" dirty="0"/>
          </a:p>
        </p:txBody>
      </p:sp>
      <p:pic>
        <p:nvPicPr>
          <p:cNvPr id="39941" name="Picture 10" descr="Jan Krčmá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9" y="2414774"/>
            <a:ext cx="2481123" cy="32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684E31-07F9-4BA8-B5C7-EE4AB5B8A147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6147" name="Nadpis 1"/>
          <p:cNvSpPr>
            <a:spLocks noGrp="1"/>
          </p:cNvSpPr>
          <p:nvPr>
            <p:ph type="title" idx="4294967295"/>
          </p:nvPr>
        </p:nvSpPr>
        <p:spPr>
          <a:xfrm>
            <a:off x="376686" y="1165230"/>
            <a:ext cx="8099584" cy="779061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3000" i="1" dirty="0"/>
              <a:t>Pojem a předmět </a:t>
            </a:r>
            <a:r>
              <a:rPr lang="cs-CZ" altLang="cs-CZ" sz="3000" dirty="0"/>
              <a:t>(soukromé x občanské)</a:t>
            </a:r>
          </a:p>
        </p:txBody>
      </p:sp>
      <p:sp>
        <p:nvSpPr>
          <p:cNvPr id="6148" name="Zástupný symbol pro obsah 2"/>
          <p:cNvSpPr>
            <a:spLocks noGrp="1"/>
          </p:cNvSpPr>
          <p:nvPr>
            <p:ph idx="4294967295"/>
          </p:nvPr>
        </p:nvSpPr>
        <p:spPr>
          <a:xfrm>
            <a:off x="318734" y="2026509"/>
            <a:ext cx="8291762" cy="4559644"/>
          </a:xfrm>
        </p:spPr>
        <p:txBody>
          <a:bodyPr lIns="90507" tIns="45254" rIns="90507" bIns="45254"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soukromé (občanské) právo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člověk jako účastník „každodenních“ společenských vztahů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upravuje osobní a majetkový statut subjektů (základní instituce)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privatum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civile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gentium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naturale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na počátku 19. století chápána jako synonyma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později oddělování dalších oborů, nové zákoníky (obchodní 1862/63, rodinné 1949, pracovní 1965…)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50.-60. léta - programově pod vlivem sovětské koncepce samostatné kodexy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4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DF2A7-272F-4212-A750-43EDAA8AF60E}" type="slidenum">
              <a:rPr lang="cs-CZ"/>
              <a:pPr>
                <a:defRPr/>
              </a:pPr>
              <a:t>40</a:t>
            </a:fld>
            <a:endParaRPr lang="cs-CZ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885893" y="1436877"/>
            <a:ext cx="7649607" cy="501956"/>
          </a:xfrm>
        </p:spPr>
        <p:txBody>
          <a:bodyPr/>
          <a:lstStyle/>
          <a:p>
            <a:pPr eaLnBrk="1" hangingPunct="1"/>
            <a:r>
              <a:rPr lang="cs-CZ" altLang="cs-CZ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Emil Svoboda (1878-1948)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02919" y="2270678"/>
            <a:ext cx="4820066" cy="3844636"/>
          </a:xfrm>
        </p:spPr>
        <p:txBody>
          <a:bodyPr/>
          <a:lstStyle/>
          <a:p>
            <a:pPr eaLnBrk="1" hangingPunct="1"/>
            <a:r>
              <a:rPr lang="en-US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*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Praha, studia práv Praha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desetileté právní praxe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profesor pražské právnické fakulty od r. 1921 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děkan </a:t>
            </a:r>
            <a:r>
              <a:rPr lang="cs-CZ" altLang="cs-CZ" sz="2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PrF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UK 1929/30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podílel se zvláště na tzv. manželské novele (1919)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zaměření na rodinné a dědické právo </a:t>
            </a:r>
          </a:p>
          <a:p>
            <a:pPr eaLnBrk="1" hangingPunct="1"/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právně-filosofická orientace</a:t>
            </a:r>
          </a:p>
          <a:p>
            <a:pPr eaLnBrk="1" hangingPunct="1"/>
            <a:endParaRPr lang="cs-CZ" altLang="cs-CZ" sz="2100" dirty="0"/>
          </a:p>
        </p:txBody>
      </p:sp>
      <p:pic>
        <p:nvPicPr>
          <p:cNvPr id="40965" name="Picture 10" descr="Svoboda (Akademický bullet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4" y="2486029"/>
            <a:ext cx="3260770" cy="24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1B69E3-A592-4633-9490-2DD77FD2ED2D}" type="slidenum">
              <a:rPr lang="cs-CZ"/>
              <a:pPr>
                <a:defRPr/>
              </a:pPr>
              <a:t>41</a:t>
            </a:fld>
            <a:endParaRPr lang="cs-CZ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201" y="1364038"/>
            <a:ext cx="7649607" cy="501956"/>
          </a:xfrm>
        </p:spPr>
        <p:txBody>
          <a:bodyPr/>
          <a:lstStyle/>
          <a:p>
            <a:pPr eaLnBrk="1" hangingPunct="1"/>
            <a:r>
              <a:rPr lang="cs-CZ" altLang="cs-CZ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Jaromír Sedláček (1885-1945)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5101" y="2199424"/>
            <a:ext cx="4677885" cy="42753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*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Slavkov u Brna, studia práv Vídeň, Praha, Berlín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desetiletá justiční praxe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profesor brněnské právnické fakulty od r. 1921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děkan </a:t>
            </a:r>
            <a:r>
              <a:rPr lang="cs-CZ" altLang="cs-CZ" sz="2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PrF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MU 1926/27 a 1934/35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člen komise pro </a:t>
            </a:r>
            <a:r>
              <a:rPr lang="cs-CZ" altLang="cs-CZ" sz="2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superrevizi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osnovy občanského zákoníku (1935-36)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s prof. Roučkem hlavní redaktor šestidílného </a:t>
            </a:r>
            <a:r>
              <a:rPr lang="cs-CZ" altLang="cs-CZ" sz="2100" i="1" dirty="0">
                <a:solidFill>
                  <a:schemeClr val="tx1"/>
                </a:solidFill>
                <a:latin typeface="Trebuchet MS" panose="020B0603020202020204" pitchFamily="34" charset="0"/>
              </a:rPr>
              <a:t>Komentáře k čsl. obecnému občanskému zákoníku</a:t>
            </a:r>
            <a:r>
              <a:rPr lang="cs-CZ" altLang="cs-CZ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(1935-37)    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382" y="2055328"/>
            <a:ext cx="2688924" cy="3806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6AA7C-A3D0-47B4-9856-FEABA68B35B3}" type="slidenum">
              <a:rPr lang="cs-CZ"/>
              <a:pPr>
                <a:defRPr/>
              </a:pPr>
              <a:t>42</a:t>
            </a:fld>
            <a:endParaRPr lang="cs-CZ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43712" y="1250426"/>
            <a:ext cx="7805849" cy="646051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Charakteristika osnovy a inspirační zdroje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287" y="1911720"/>
            <a:ext cx="8291834" cy="4736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altLang="cs-CZ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hlavní zdroj </a:t>
            </a:r>
            <a:r>
              <a:rPr lang="sk-SK" altLang="cs-CZ" sz="2400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ABGB</a:t>
            </a:r>
            <a:r>
              <a:rPr lang="sk-SK" altLang="cs-CZ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–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„měl býti jen upraven a zmodernizován“ – mírná revize </a:t>
            </a:r>
            <a:endParaRPr lang="sk-SK" altLang="cs-CZ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orientačně</a:t>
            </a:r>
            <a:r>
              <a:rPr lang="sk-SK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podle</a:t>
            </a:r>
            <a:r>
              <a:rPr lang="sk-SK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důvodové</a:t>
            </a:r>
            <a:r>
              <a:rPr lang="sk-SK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zprávy</a:t>
            </a:r>
            <a:r>
              <a:rPr lang="sk-SK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  </a:t>
            </a:r>
            <a:endParaRPr lang="sk-SK" altLang="cs-CZ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38869" lvl="1" indent="-342900">
              <a:buFont typeface="Wingdings" panose="05000000000000000000" pitchFamily="2" charset="2"/>
              <a:buChar char="Ø"/>
            </a:pP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právní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věda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(54x)</a:t>
            </a:r>
          </a:p>
          <a:p>
            <a:pPr marL="738869" lvl="1" indent="-342900">
              <a:buFont typeface="Wingdings" panose="05000000000000000000" pitchFamily="2" charset="2"/>
              <a:buChar char="Ø"/>
            </a:pP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recipované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rakouské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předpisy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(38x) </a:t>
            </a:r>
          </a:p>
          <a:p>
            <a:pPr marL="738869" lvl="1" indent="-342900">
              <a:buFont typeface="Wingdings" panose="05000000000000000000" pitchFamily="2" charset="2"/>
              <a:buChar char="Ø"/>
            </a:pP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československé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předpisy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(12x) </a:t>
            </a:r>
          </a:p>
          <a:p>
            <a:pPr marL="738869" lvl="1" indent="-342900">
              <a:buFont typeface="Wingdings" panose="05000000000000000000" pitchFamily="2" charset="2"/>
              <a:buChar char="Ø"/>
            </a:pP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judikatura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(6x)</a:t>
            </a:r>
          </a:p>
          <a:p>
            <a:pPr marL="738869" lvl="1" indent="-342900">
              <a:buFont typeface="Wingdings" panose="05000000000000000000" pitchFamily="2" charset="2"/>
              <a:buChar char="Ø"/>
            </a:pP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recipované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uherské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právo/právo na Slovensku (2x)  </a:t>
            </a:r>
          </a:p>
          <a:p>
            <a:pPr marL="738869" lvl="1" indent="-342900">
              <a:buFont typeface="Wingdings" panose="05000000000000000000" pitchFamily="2" charset="2"/>
              <a:buChar char="Ø"/>
            </a:pP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zahraniční úpravy –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francouzský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3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Code</a:t>
            </a:r>
            <a:r>
              <a:rPr lang="sk-SK" altLang="cs-CZ" sz="2300" i="1" dirty="0">
                <a:solidFill>
                  <a:schemeClr val="tx1"/>
                </a:solidFill>
                <a:latin typeface="Trebuchet MS" panose="020B0603020202020204" pitchFamily="34" charset="0"/>
              </a:rPr>
              <a:t> civil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(1x),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švýcarský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300" i="1" dirty="0">
                <a:solidFill>
                  <a:schemeClr val="tx1"/>
                </a:solidFill>
                <a:latin typeface="Trebuchet MS" panose="020B0603020202020204" pitchFamily="34" charset="0"/>
              </a:rPr>
              <a:t>ZGB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(9x),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německý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300" i="1" dirty="0">
                <a:solidFill>
                  <a:schemeClr val="tx1"/>
                </a:solidFill>
                <a:latin typeface="Trebuchet MS" panose="020B0603020202020204" pitchFamily="34" charset="0"/>
              </a:rPr>
              <a:t>BGB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 (23x),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uherská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osnova 1913 (7x) a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vídeňská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osnova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mezinárodního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práva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soukromého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jako</a:t>
            </a:r>
            <a:r>
              <a:rPr lang="sk-SK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k-SK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celek</a:t>
            </a:r>
            <a:endParaRPr lang="cs-CZ" altLang="cs-CZ" sz="23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6230C5-B1F2-4A28-8371-762E76DD2D8A}" type="slidenum">
              <a:rPr lang="cs-CZ"/>
              <a:pPr>
                <a:defRPr/>
              </a:pPr>
              <a:t>43</a:t>
            </a:fld>
            <a:endParaRPr 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919" y="3635807"/>
            <a:ext cx="7560000" cy="161286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3400" i="1" dirty="0"/>
              <a:t>§ 7 ABGB, </a:t>
            </a:r>
            <a:br>
              <a:rPr lang="cs-CZ" altLang="cs-CZ" sz="3400" i="1" dirty="0"/>
            </a:br>
            <a:r>
              <a:rPr lang="cs-CZ" altLang="cs-CZ" sz="3400" i="1" dirty="0"/>
              <a:t>mezery v zákoně </a:t>
            </a:r>
            <a:br>
              <a:rPr lang="cs-CZ" altLang="cs-CZ" sz="3400" i="1" dirty="0"/>
            </a:br>
            <a:r>
              <a:rPr lang="cs-CZ" altLang="cs-CZ" sz="3400" i="1" dirty="0"/>
              <a:t>a přirozené zásady právní </a:t>
            </a:r>
            <a:br>
              <a:rPr lang="cs-CZ" altLang="cs-CZ" sz="3400" i="1" dirty="0"/>
            </a:br>
            <a:r>
              <a:rPr lang="cs-CZ" altLang="cs-CZ" sz="3400" dirty="0"/>
              <a:t> </a:t>
            </a:r>
          </a:p>
        </p:txBody>
      </p:sp>
      <p:sp>
        <p:nvSpPr>
          <p:cNvPr id="4403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2657677" y="1799134"/>
            <a:ext cx="5874698" cy="646051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r>
              <a:rPr lang="cs-CZ" altLang="cs-CZ" b="1" i="1" smtClean="0"/>
              <a:t>a také ustanovení mají své osudy</a:t>
            </a:r>
            <a:r>
              <a:rPr lang="cs-CZ" altLang="cs-CZ" b="1" smtClean="0"/>
              <a:t>…</a:t>
            </a:r>
            <a:r>
              <a:rPr lang="cs-CZ" alt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0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66C631-74AC-46D4-9DDB-559CCFB1A9A2}" type="slidenum">
              <a:rPr lang="cs-CZ"/>
              <a:pPr>
                <a:defRPr/>
              </a:pPr>
              <a:t>44</a:t>
            </a:fld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817779" y="1562092"/>
            <a:ext cx="7805849" cy="501956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§ 7 ABGB a přirozené zásady právní</a:t>
            </a:r>
            <a:endParaRPr lang="cs-CZ" altLang="cs-CZ" sz="3000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52" y="2434029"/>
            <a:ext cx="7937482" cy="384424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nejslavnější a nejdiskutovanější ustanovení </a:t>
            </a:r>
            <a:r>
              <a:rPr lang="cs-CZ" altLang="cs-C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ABGB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vyplňování mezer v zákoně a přirozené zásady právní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propojení práva a filosofie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spory o jeho zakotvení  v meziválečné i aktuální rekodifikaci</a:t>
            </a:r>
          </a:p>
          <a:p>
            <a:pPr marL="0" indent="0">
              <a:buNone/>
            </a:pPr>
            <a:r>
              <a:rPr lang="cs-CZ" altLang="cs-CZ" dirty="0" smtClean="0"/>
              <a:t>  </a:t>
            </a:r>
          </a:p>
          <a:p>
            <a:pPr marL="0" indent="0">
              <a:buNone/>
            </a:pPr>
            <a:endParaRPr lang="cs-CZ" altLang="cs-CZ" sz="2800" i="1" dirty="0"/>
          </a:p>
          <a:p>
            <a:pPr eaLnBrk="1" hangingPunct="1"/>
            <a:endParaRPr lang="cs-CZ" altLang="cs-CZ" sz="500" dirty="0"/>
          </a:p>
        </p:txBody>
      </p:sp>
    </p:spTree>
    <p:extLst>
      <p:ext uri="{BB962C8B-B14F-4D97-AF65-F5344CB8AC3E}">
        <p14:creationId xmlns:p14="http://schemas.microsoft.com/office/powerpoint/2010/main" val="30975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E2A9D7-FDD0-4680-97F5-C59E25D21B8B}" type="slidenum">
              <a:rPr lang="cs-CZ"/>
              <a:pPr>
                <a:defRPr/>
              </a:pPr>
              <a:t>45</a:t>
            </a:fld>
            <a:endParaRPr 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06" y="1497560"/>
            <a:ext cx="7649607" cy="50195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2800" i="1" dirty="0"/>
              <a:t>ABGB (1811) - Výklad zákona /§ 6-8/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80" y="2051222"/>
            <a:ext cx="7933155" cy="44347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z="500" dirty="0"/>
          </a:p>
          <a:p>
            <a:pPr marL="0" indent="0" eaLnBrk="1" hangingPunct="1"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§ 6: Zákonu při používání nesmí býti dáván jinaký smysl, než jaký vychází z vlastního smyslu slov v jejich souvislosti a z jasného úmyslu zákonodárcova.  </a:t>
            </a:r>
          </a:p>
          <a:p>
            <a:pPr marL="0" indent="0" eaLnBrk="1" hangingPunct="1"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§ 7: Nelze-li právní případ rozhodnouti ani podle slov ani </a:t>
            </a:r>
            <a:b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z přirozeného smyslu zákona, jest hleděti k podobným případům v zákonech zřejmě rozhodnutým, a k důvodům jiných, s tím příbuzných zákonů. Zůstane-li právní případ ještě pochybný, musí býti rozhodnut </a:t>
            </a:r>
            <a:r>
              <a:rPr lang="cs-CZ" altLang="cs-CZ" sz="2400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podle přirozených zásad právních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se zřetelem k okolnostem pečlivě shrnutým a zrale uváženým. </a:t>
            </a:r>
          </a:p>
        </p:txBody>
      </p:sp>
    </p:spTree>
    <p:extLst>
      <p:ext uri="{BB962C8B-B14F-4D97-AF65-F5344CB8AC3E}">
        <p14:creationId xmlns:p14="http://schemas.microsoft.com/office/powerpoint/2010/main" val="3469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85BCD3-E0FE-4AF2-A2A8-3B043FDA4A31}" type="slidenum">
              <a:rPr lang="cs-CZ"/>
              <a:pPr>
                <a:defRPr/>
              </a:pPr>
              <a:t>46</a:t>
            </a:fld>
            <a:endParaRPr lang="cs-CZ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9557" y="2014152"/>
            <a:ext cx="8143102" cy="523798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§ 2: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Při užívání zákona jest hleděti především ke smyslu slov v jich souvislosti se zřetelem k ostatním předpisům právním. Není také pouštěti se zřetele základ, z kterého zákon vznikl.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§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3: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Není-li o některém případu ustanoveno, je-li však právní ustanovení o případu příbuzném, je rozhodnouti po podrobném prozkoumání, zdali onomu právnímu ustanovení spíše odpovídá úsudek podle obdoby či z opaku.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§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4: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Nelze-li ani takto dojíti k rozhodnutí, jsou směrnicí rozhodnutí základní v ústavní listině obsažené </a:t>
            </a:r>
            <a:r>
              <a:rPr lang="cs-CZ" altLang="cs-CZ" sz="2400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myšlenky spravedlnosti, svobody omezené právním řádem a rovnosti před zákonem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3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47676" y="1373992"/>
            <a:ext cx="7649607" cy="501957"/>
          </a:xfrm>
        </p:spPr>
        <p:txBody>
          <a:bodyPr>
            <a:normAutofit fontScale="90000"/>
          </a:bodyPr>
          <a:lstStyle/>
          <a:p>
            <a:r>
              <a:rPr lang="cs-CZ" altLang="cs-CZ" sz="2800" i="1" dirty="0"/>
              <a:t>Vládní návrh OZ (1937) - Užívání zákona /§ 2-4/</a:t>
            </a:r>
            <a:endParaRPr lang="cs-CZ" altLang="cs-CZ" sz="24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A4CE73-D1CC-4E21-922A-A0505B7B2C1F}" type="slidenum">
              <a:rPr lang="cs-CZ"/>
              <a:pPr>
                <a:defRPr/>
              </a:pPr>
              <a:t>47</a:t>
            </a:fld>
            <a:endParaRPr lang="cs-CZ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954" y="1049834"/>
            <a:ext cx="7649607" cy="934240"/>
          </a:xfrm>
        </p:spPr>
        <p:txBody>
          <a:bodyPr/>
          <a:lstStyle/>
          <a:p>
            <a:pPr algn="ctr" eaLnBrk="1" hangingPunct="1"/>
            <a:r>
              <a:rPr lang="cs-CZ" altLang="cs-CZ" i="1" dirty="0" smtClean="0"/>
              <a:t>OZ </a:t>
            </a:r>
            <a:r>
              <a:rPr lang="cs-CZ" altLang="cs-CZ" i="1" dirty="0"/>
              <a:t>(2012) 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i="1" dirty="0"/>
              <a:t>Užití předpisů občanského práva</a:t>
            </a:r>
            <a:r>
              <a:rPr lang="cs-CZ" altLang="cs-CZ" dirty="0"/>
              <a:t> /§ 9-11/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043" y="2055329"/>
            <a:ext cx="8363633" cy="452552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§ 10</a:t>
            </a:r>
          </a:p>
          <a:p>
            <a:pPr marL="0" indent="0" eaLnBrk="1" hangingPunct="1"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1) Nelze-li právní případ rozhodnout na základě výslovného ustanovení, posoudí se podle ustanovení, které se týká právního případu co do obsahu a účelu posuzovanému právnímu případu nejbližšího.</a:t>
            </a:r>
          </a:p>
          <a:p>
            <a:pPr marL="0" indent="0" eaLnBrk="1" hangingPunct="1"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2) Není-li takové ustanovení, posoudí se právní případ podle </a:t>
            </a:r>
            <a:r>
              <a:rPr lang="cs-CZ" altLang="cs-CZ" sz="2400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principů spravedlnosti a zásad, na nichž spočívá tento zákon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tak aby se dospělo se zřetelem k zvyklostem soukromého života a s přihlédnutím k stavu právní nauky i ustálené rozhodovací praxi k dobrému uspořádání práv a povinností.</a:t>
            </a:r>
          </a:p>
        </p:txBody>
      </p:sp>
    </p:spTree>
    <p:extLst>
      <p:ext uri="{BB962C8B-B14F-4D97-AF65-F5344CB8AC3E}">
        <p14:creationId xmlns:p14="http://schemas.microsoft.com/office/powerpoint/2010/main" val="24084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11F94-8982-45DA-8CAF-B8D06DADF6C3}" type="slidenum">
              <a:rPr lang="cs-CZ"/>
              <a:pPr>
                <a:defRPr/>
              </a:pPr>
              <a:t>48</a:t>
            </a:fld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2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2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2600" dirty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800" dirty="0">
                <a:solidFill>
                  <a:schemeClr val="tx1"/>
                </a:solidFill>
              </a:rPr>
              <a:t>Děkujeme za pozornost</a:t>
            </a:r>
            <a:r>
              <a:rPr lang="cs-CZ" altLang="cs-CZ" sz="2800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EE5D24-3E78-43F4-9ACA-962CA6F46711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7171" name="Nadpis 1"/>
          <p:cNvSpPr>
            <a:spLocks noGrp="1"/>
          </p:cNvSpPr>
          <p:nvPr>
            <p:ph type="title" idx="4294967295"/>
          </p:nvPr>
        </p:nvSpPr>
        <p:spPr>
          <a:xfrm>
            <a:off x="401400" y="992235"/>
            <a:ext cx="8099584" cy="779061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3000" i="1" dirty="0"/>
              <a:t>Systematika I.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4294967295"/>
          </p:nvPr>
        </p:nvSpPr>
        <p:spPr>
          <a:xfrm>
            <a:off x="331091" y="1828800"/>
            <a:ext cx="8291762" cy="4850905"/>
          </a:xfrm>
        </p:spPr>
        <p:txBody>
          <a:bodyPr lIns="90507" tIns="45254" rIns="90507" bIns="45254">
            <a:normAutofit/>
          </a:bodyPr>
          <a:lstStyle/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systém občanského práva a zákoníků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odráží momenty praktické, teoretické i ideologické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„tak zvaná chybnost soustavy vyskytne se vždycky, protože každá právní soustava musí se objeviti prostředně bystrému intelektu nedostatečnou“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a </a:t>
            </a: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„právní pravidla nedají se převésti ,</a:t>
            </a:r>
            <a:r>
              <a:rPr lang="cs-CZ" altLang="cs-CZ" sz="23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ordine</a:t>
            </a: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3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geometricoʼ</a:t>
            </a: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“</a:t>
            </a:r>
            <a:r>
              <a:rPr lang="cs-CZ" altLang="cs-CZ" sz="23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Tilsch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římské právo (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Gaius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Instituce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2.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stol.n.l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.): dělení na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personae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(osoby),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(věci),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actiones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(žaloby)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odraz ještě v přirozenoprávních kodifikacích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francouzský CC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a rakouský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ABGB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– práva osobní a majetková</a:t>
            </a:r>
          </a:p>
        </p:txBody>
      </p:sp>
    </p:spTree>
    <p:extLst>
      <p:ext uri="{BB962C8B-B14F-4D97-AF65-F5344CB8AC3E}">
        <p14:creationId xmlns:p14="http://schemas.microsoft.com/office/powerpoint/2010/main" val="343843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87ECCE-BFE9-4F9E-8111-9180CC34C394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827"/>
            <a:ext cx="8999538" cy="646051"/>
          </a:xfrm>
        </p:spPr>
        <p:txBody>
          <a:bodyPr/>
          <a:lstStyle/>
          <a:p>
            <a:pPr algn="ctr" eaLnBrk="1" hangingPunct="1"/>
            <a:r>
              <a:rPr lang="cs-CZ" altLang="cs-CZ" sz="3000" i="1" dirty="0"/>
              <a:t>Systematika II.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554" y="2026508"/>
            <a:ext cx="8822984" cy="448150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německá </a:t>
            </a:r>
            <a:r>
              <a:rPr lang="cs-CZ" altLang="cs-CZ" sz="23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pandektistika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(19. stol.), 5-členné schéma: obecná část, právo věcné, závazkové, rodinné/manželské, dědické</a:t>
            </a:r>
            <a:endParaRPr lang="cs-CZ" altLang="cs-CZ" sz="2300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G. A. </a:t>
            </a:r>
            <a:r>
              <a:rPr lang="cs-CZ" altLang="cs-CZ" sz="23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Heise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(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1778–1851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), práce: </a:t>
            </a:r>
            <a:r>
              <a:rPr lang="cs-CZ" altLang="cs-CZ" sz="22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Grundriss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2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eines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Systems des </a:t>
            </a:r>
            <a:r>
              <a:rPr lang="cs-CZ" altLang="cs-CZ" sz="22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gemeinen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2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Civilrechts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2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zum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2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Behuf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von </a:t>
            </a:r>
            <a:r>
              <a:rPr lang="cs-CZ" altLang="cs-CZ" sz="22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Pandecten-Vorlesungen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(1807)</a:t>
            </a:r>
            <a:endParaRPr lang="cs-CZ" altLang="cs-CZ" sz="2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základem odlišení: věcných práv (jako absolutních, </a:t>
            </a:r>
            <a:r>
              <a:rPr lang="cs-CZ" altLang="cs-CZ" sz="23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erga</a:t>
            </a: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300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omnes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) </a:t>
            </a:r>
          </a:p>
          <a:p>
            <a:pPr marL="0" indent="0">
              <a:buNone/>
              <a:defRPr/>
            </a:pP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                    x obligačních (jako relativních, </a:t>
            </a: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</a:rPr>
              <a:t>inter partes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r>
              <a:rPr lang="cs-CZ" altLang="cs-CZ" sz="2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propracovaná obecná část, osamostatnění dědického práva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inspirace: a) německý </a:t>
            </a: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</a:rPr>
              <a:t>BGB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1896 a švýcarský </a:t>
            </a:r>
            <a:r>
              <a:rPr lang="cs-CZ" altLang="cs-CZ" sz="2300" i="1" dirty="0">
                <a:solidFill>
                  <a:schemeClr val="tx1"/>
                </a:solidFill>
                <a:latin typeface="Trebuchet MS" panose="020B0603020202020204" pitchFamily="34" charset="0"/>
              </a:rPr>
              <a:t>ZGB</a:t>
            </a: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1907/191,</a:t>
            </a:r>
          </a:p>
          <a:p>
            <a:pPr marL="0" indent="0">
              <a:buNone/>
              <a:defRPr/>
            </a:pPr>
            <a:r>
              <a:rPr lang="cs-CZ" altLang="cs-CZ" sz="2300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        b) učebnice, studijní programy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97436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685824-5081-4364-A292-EA90200F794F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>
          <a:xfrm>
            <a:off x="537324" y="1106331"/>
            <a:ext cx="8099584" cy="779061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3000" i="1" dirty="0"/>
              <a:t>Přehled vývoje soukromého práva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4294967295"/>
          </p:nvPr>
        </p:nvSpPr>
        <p:spPr>
          <a:xfrm>
            <a:off x="333632" y="1804086"/>
            <a:ext cx="8513806" cy="4920860"/>
          </a:xfrm>
        </p:spPr>
        <p:txBody>
          <a:bodyPr lIns="90507" tIns="45254" rIns="90507" bIns="45254">
            <a:normAutofit/>
          </a:bodyPr>
          <a:lstStyle/>
          <a:p>
            <a:pPr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ubi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homo,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ibi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societas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;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ubi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socitas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ibi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ius</a:t>
            </a:r>
          </a:p>
          <a:p>
            <a:pPr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vztah státu a práva, předstátní pravidla</a:t>
            </a:r>
          </a:p>
          <a:p>
            <a:pPr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obyčejový charakter práva</a:t>
            </a:r>
          </a:p>
          <a:p>
            <a:pPr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nerozlišovalo se veřejné či soukromé, převažoval „soukromoprávní“ charakter práva (krádež…)</a:t>
            </a:r>
          </a:p>
          <a:p>
            <a:pPr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z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ákladní soukromoprávní instituce</a:t>
            </a:r>
          </a:p>
          <a:p>
            <a:pPr marL="0" indent="0">
              <a:spcBef>
                <a:spcPts val="594"/>
              </a:spcBef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    </a:t>
            </a:r>
            <a:r>
              <a:rPr lang="cs-CZ" altLang="cs-CZ" sz="1800" dirty="0">
                <a:solidFill>
                  <a:schemeClr val="tx1"/>
                </a:solidFill>
                <a:latin typeface="Trebuchet MS" panose="020B0603020202020204" pitchFamily="34" charset="0"/>
              </a:rPr>
              <a:t>(nadčasové - konstanty, forma stejná - proměnlivý obsah)</a:t>
            </a:r>
            <a:endParaRPr lang="cs-CZ" altLang="cs-CZ" sz="1800" dirty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712656"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osobnost a rodiny – 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zvl. manželství</a:t>
            </a:r>
          </a:p>
          <a:p>
            <a:pPr marL="712656"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majetek – 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zvl. vlastnictví</a:t>
            </a:r>
          </a:p>
          <a:p>
            <a:pPr marL="712656"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obligace (závazky) – </a:t>
            </a:r>
            <a:r>
              <a:rPr lang="cs-CZ" altLang="cs-CZ" sz="2200" i="1" dirty="0">
                <a:solidFill>
                  <a:schemeClr val="tx1"/>
                </a:solidFill>
                <a:latin typeface="Trebuchet MS" panose="020B0603020202020204" pitchFamily="34" charset="0"/>
              </a:rPr>
              <a:t>smlouvy a delikty</a:t>
            </a:r>
            <a:endParaRPr lang="cs-CZ" altLang="cs-CZ" sz="22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kontinentální (x angloamerická)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právní kultura (systém)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712656">
              <a:spcBef>
                <a:spcPts val="594"/>
              </a:spcBef>
              <a:buFont typeface="Wingdings" pitchFamily="2" charset="2"/>
              <a:buChar char="Ø"/>
              <a:defRPr/>
            </a:pPr>
            <a:r>
              <a:rPr lang="cs-CZ" altLang="cs-CZ" sz="2200" dirty="0">
                <a:solidFill>
                  <a:schemeClr val="tx1"/>
                </a:solidFill>
                <a:latin typeface="Trebuchet MS" panose="020B0603020202020204" pitchFamily="34" charset="0"/>
              </a:rPr>
              <a:t>systém psaného práva, římskoprávní základy, </a:t>
            </a:r>
            <a:r>
              <a:rPr lang="cs-CZ" altLang="cs-CZ" sz="2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idea kodifikace</a:t>
            </a:r>
            <a:endParaRPr lang="cs-CZ" altLang="cs-CZ" sz="2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891"/>
              </a:spcBef>
              <a:buFont typeface="Wingdings" pitchFamily="2" charset="2"/>
              <a:buChar char="Ø"/>
              <a:defRPr/>
            </a:pPr>
            <a:endParaRPr lang="cs-CZ" altLang="cs-CZ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9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DE5F7A-FAA6-4EE8-A6B4-BF8D267C320E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0243" name="Nadpis 1"/>
          <p:cNvSpPr>
            <a:spLocks noGrp="1"/>
          </p:cNvSpPr>
          <p:nvPr>
            <p:ph type="title" idx="4294967295"/>
          </p:nvPr>
        </p:nvSpPr>
        <p:spPr>
          <a:xfrm>
            <a:off x="401400" y="1140516"/>
            <a:ext cx="8099584" cy="779061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3000" i="1" dirty="0"/>
              <a:t>Kodifikace a zákoník</a:t>
            </a:r>
          </a:p>
        </p:txBody>
      </p:sp>
      <p:sp>
        <p:nvSpPr>
          <p:cNvPr id="10244" name="Zástupný symbol pro obsah 2"/>
          <p:cNvSpPr>
            <a:spLocks noGrp="1"/>
          </p:cNvSpPr>
          <p:nvPr>
            <p:ph idx="4294967295"/>
          </p:nvPr>
        </p:nvSpPr>
        <p:spPr>
          <a:xfrm>
            <a:off x="318734" y="1952368"/>
            <a:ext cx="8291762" cy="4497860"/>
          </a:xfrm>
        </p:spPr>
        <p:txBody>
          <a:bodyPr lIns="90507" tIns="45254" rIns="90507" bIns="45254"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kodifikace – označuje 1) proces vytváření, i 2) výsledek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původce – J. </a:t>
            </a:r>
            <a:r>
              <a:rPr lang="cs-CZ" altLang="cs-CZ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Bentham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(1748–1832) – právní teoretik, filosof, zastánce liberalismus a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ulititarismu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codex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(resp.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caudex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= kmen, kláda) – různé významy, zvl. pro sbírku či soubor právních předpisů (např.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Codex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Theodosianus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z 5. </a:t>
            </a:r>
            <a:r>
              <a:rPr lang="cs-CZ" altLang="cs-CZ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stol.n.l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románské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franc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Code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;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ital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Codice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;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špaň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i port.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Código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germánské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(angl.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Code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codification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dán. a nor.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Kode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;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švéd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Kod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i slovanské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rus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.,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ukr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., </a:t>
            </a:r>
            <a:r>
              <a:rPr lang="cs-CZ" altLang="cs-CZ" sz="24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bělorus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. a pol. 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Kodeks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německy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</a:t>
            </a:r>
            <a:r>
              <a:rPr lang="cs-CZ" altLang="cs-CZ" sz="2400" i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Gesetzbuch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)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, čeština </a:t>
            </a:r>
            <a:r>
              <a:rPr lang="cs-CZ" altLang="cs-CZ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(kniha zákonů – zákoník)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393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C54A0A-F7A2-4CAC-AB3F-C917DC413114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11267" name="Nadpis 1"/>
          <p:cNvSpPr>
            <a:spLocks noGrp="1"/>
          </p:cNvSpPr>
          <p:nvPr>
            <p:ph type="title" idx="4294967295"/>
          </p:nvPr>
        </p:nvSpPr>
        <p:spPr>
          <a:xfrm>
            <a:off x="389043" y="1214657"/>
            <a:ext cx="8099584" cy="779061"/>
          </a:xfrm>
        </p:spPr>
        <p:txBody>
          <a:bodyPr lIns="90507" tIns="45254" rIns="90507" bIns="45254" anchor="ctr" anchorCtr="1"/>
          <a:lstStyle/>
          <a:p>
            <a:pPr eaLnBrk="1" hangingPunct="1"/>
            <a:r>
              <a:rPr lang="cs-CZ" altLang="cs-CZ" sz="3000" i="1" dirty="0"/>
              <a:t>Kořeny a význam kodifikace  </a:t>
            </a:r>
          </a:p>
        </p:txBody>
      </p:sp>
      <p:sp>
        <p:nvSpPr>
          <p:cNvPr id="11268" name="Zástupný symbol pro obsah 2"/>
          <p:cNvSpPr>
            <a:spLocks noGrp="1"/>
          </p:cNvSpPr>
          <p:nvPr>
            <p:ph idx="4294967295"/>
          </p:nvPr>
        </p:nvSpPr>
        <p:spPr>
          <a:xfrm>
            <a:off x="318734" y="2137719"/>
            <a:ext cx="8291762" cy="4514388"/>
          </a:xfrm>
        </p:spPr>
        <p:txBody>
          <a:bodyPr lIns="90507" tIns="45254" rIns="90507" bIns="45254"/>
          <a:lstStyle/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byla výrazem autority, sjednocení, změny i stabilizace</a:t>
            </a:r>
            <a:endParaRPr lang="cs-CZ" altLang="cs-CZ" sz="24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evropská (právní) kultura dodnes spočívá na židovsko-křesťanské a římské tradici 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kultura knihy/zákona - ať už perspektiva náboženská (</a:t>
            </a:r>
            <a:r>
              <a:rPr lang="cs-CZ" altLang="cs-CZ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Mojžíš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altLang="cs-CZ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Ježíš) 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nebo právní (</a:t>
            </a:r>
            <a:r>
              <a:rPr lang="cs-CZ" altLang="cs-CZ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Justinián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dva hlavní zákonodárci - papež (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canonici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papale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 a císař (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civile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ius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imperiale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spcBef>
                <a:spcPts val="891"/>
              </a:spcBef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dva velké svody práva –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Corpus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iuris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canonici</a:t>
            </a:r>
            <a:r>
              <a:rPr lang="cs-CZ" altLang="cs-CZ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 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Corpus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iuris</a:t>
            </a:r>
            <a:r>
              <a:rPr lang="cs-CZ" altLang="cs-CZ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civilis</a:t>
            </a:r>
            <a:endParaRPr lang="cs-CZ" altLang="cs-CZ" sz="24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cs-CZ" altLang="cs-CZ" i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cs-CZ" altLang="cs-CZ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04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rezentace_cz_4x3 (7)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 (7)</Template>
  <TotalTime>348</TotalTime>
  <Words>3025</Words>
  <Application>Microsoft Office PowerPoint</Application>
  <PresentationFormat>Vlastní</PresentationFormat>
  <Paragraphs>444</Paragraphs>
  <Slides>48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UP_prezentace_cz_4x3 (7)</vt:lpstr>
      <vt:lpstr>Dějiny soukromého práva v českých zemích . Projekty, postavy, polemiky</vt:lpstr>
      <vt:lpstr>Hlavní východiska nedávné rekodifikace     </vt:lpstr>
      <vt:lpstr>Proč dějiny (soukromého) práva?</vt:lpstr>
      <vt:lpstr>Pojem a předmět (soukromé x občanské)</vt:lpstr>
      <vt:lpstr>Systematika I.</vt:lpstr>
      <vt:lpstr>Systematika II.</vt:lpstr>
      <vt:lpstr>Přehled vývoje soukromého práva</vt:lpstr>
      <vt:lpstr>Kodifikace a zákoník</vt:lpstr>
      <vt:lpstr>Kořeny a význam kodifikace  </vt:lpstr>
      <vt:lpstr>Prezentace aplikace PowerPoint</vt:lpstr>
      <vt:lpstr>Římské (soukromé) právo </vt:lpstr>
      <vt:lpstr>Vývoj (soukromého) práva v českých zemích</vt:lpstr>
      <vt:lpstr>Prezentace aplikace PowerPoint</vt:lpstr>
      <vt:lpstr>Právní prameny a významné právní památky</vt:lpstr>
      <vt:lpstr>Prezentace aplikace PowerPoint</vt:lpstr>
      <vt:lpstr>Prezentace aplikace PowerPoint</vt:lpstr>
      <vt:lpstr>Dějiny kodifikace v českých zemích</vt:lpstr>
      <vt:lpstr>Od Codexu Theresianus k ABGB </vt:lpstr>
      <vt:lpstr>Prezentace aplikace PowerPoint</vt:lpstr>
      <vt:lpstr>Všeobecný občanský zákoník (1811)</vt:lpstr>
      <vt:lpstr>ABGB a jeho inspirační zdroje</vt:lpstr>
      <vt:lpstr>Přirozenoprávní vlivy v ABGB (příklady)</vt:lpstr>
      <vt:lpstr>Exkurz - terminologie I. (vznik)</vt:lpstr>
      <vt:lpstr>Exkurz - terminologie II. (překladatelé OZ)</vt:lpstr>
      <vt:lpstr>Občanský zákoník (1950)</vt:lpstr>
      <vt:lpstr>OZ 1950</vt:lpstr>
      <vt:lpstr>Občanský zákoník (1964)</vt:lpstr>
      <vt:lpstr>OZ 1964</vt:lpstr>
      <vt:lpstr>Inspirační zdroje kodifikací - shrnutí</vt:lpstr>
      <vt:lpstr>Právní vzdělávání a domácí civilistika</vt:lpstr>
      <vt:lpstr>Právní vzdělávání</vt:lpstr>
      <vt:lpstr>Dějiny české civilistiky</vt:lpstr>
      <vt:lpstr>Osobnosti tradiční české civilistiky</vt:lpstr>
      <vt:lpstr>Meziválečná rekodifikace </vt:lpstr>
      <vt:lpstr>Kodifikace a ČSR</vt:lpstr>
      <vt:lpstr>Geneze rekodifikace (1920-1937) I.</vt:lpstr>
      <vt:lpstr>Geneze rekodifikace (1920-1937) II.</vt:lpstr>
      <vt:lpstr>Osobnosti rekodifikace</vt:lpstr>
      <vt:lpstr>Jan Krčmář (1877-1950)</vt:lpstr>
      <vt:lpstr>Emil Svoboda (1878-1948)</vt:lpstr>
      <vt:lpstr>Jaromír Sedláček (1885-1945)</vt:lpstr>
      <vt:lpstr>Charakteristika osnovy a inspirační zdroje</vt:lpstr>
      <vt:lpstr>§ 7 ABGB,  mezery v zákoně  a přirozené zásady právní   </vt:lpstr>
      <vt:lpstr>§ 7 ABGB a přirozené zásady právní</vt:lpstr>
      <vt:lpstr>ABGB (1811) - Výklad zákona /§ 6-8/ </vt:lpstr>
      <vt:lpstr>Vládní návrh OZ (1937) - Užívání zákona /§ 2-4/</vt:lpstr>
      <vt:lpstr>OZ (2012)  Užití předpisů občanského práva /§ 9-11/</vt:lpstr>
      <vt:lpstr>Prezentace aplikace PowerPoint</vt:lpstr>
    </vt:vector>
  </TitlesOfParts>
  <Company>Univerzita Palackého v Olomouci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Horák</dc:creator>
  <cp:lastModifiedBy>Ondřej Horák</cp:lastModifiedBy>
  <cp:revision>35</cp:revision>
  <dcterms:created xsi:type="dcterms:W3CDTF">2015-11-16T14:04:05Z</dcterms:created>
  <dcterms:modified xsi:type="dcterms:W3CDTF">2016-10-02T23:03:26Z</dcterms:modified>
</cp:coreProperties>
</file>