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0" y="-10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19.2.2016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>
                <a:solidFill>
                  <a:schemeClr val="tx1"/>
                </a:solidFill>
              </a:rPr>
              <a:t>Helénismus a římská filozofie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Stoicismus III. – kosmopolitismus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/>
              <a:t>Rozsáhleji mohl stoicismus ve světě působit rovněž proto, že zmizela uzavřenost malých městských obcí. Člověk se začíná cítit součástí větších celků, celého lidstva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/>
              <a:t>Ideálem je světový stát – </a:t>
            </a:r>
            <a:r>
              <a:rPr lang="cs-CZ" altLang="cs-CZ" sz="2600" b="1" dirty="0" err="1"/>
              <a:t>kosmopolis</a:t>
            </a:r>
            <a:r>
              <a:rPr lang="cs-CZ" altLang="cs-CZ" sz="2600" i="1" dirty="0"/>
              <a:t>, </a:t>
            </a:r>
            <a:r>
              <a:rPr lang="cs-CZ" altLang="cs-CZ" sz="2600" dirty="0"/>
              <a:t>univerzální všezahrnující monarchie, v níž jsou všichni lidé dětmi jednoho nebeského otce, a jsou tedy bratři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/>
              <a:t>Stoikové zavedli pojem lidstva – </a:t>
            </a:r>
            <a:r>
              <a:rPr lang="cs-CZ" altLang="cs-CZ" sz="2600" b="1" dirty="0"/>
              <a:t>humanity</a:t>
            </a:r>
            <a:r>
              <a:rPr lang="cs-CZ" altLang="cs-CZ" sz="2600" dirty="0"/>
              <a:t>, který byl do té doby neznámý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/>
              <a:t>K politice se staví odmítavě</a:t>
            </a:r>
          </a:p>
        </p:txBody>
      </p:sp>
    </p:spTree>
    <p:extLst>
      <p:ext uri="{BB962C8B-B14F-4D97-AF65-F5344CB8AC3E}">
        <p14:creationId xmlns:p14="http://schemas.microsoft.com/office/powerpoint/2010/main" val="96600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Stoicismus IV. – právo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Ve společném státě všech lidských bytostí vládne přirozené právo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Má svůj zdroj ve světové inteligenci, v Rozumu společném celé přírodě, v Bohu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Pozitivní právo, které je s ním v rozporu, je špatné a nezaslouží si označení právo</a:t>
            </a:r>
          </a:p>
        </p:txBody>
      </p:sp>
    </p:spTree>
    <p:extLst>
      <p:ext uri="{BB962C8B-B14F-4D97-AF65-F5344CB8AC3E}">
        <p14:creationId xmlns:p14="http://schemas.microsoft.com/office/powerpoint/2010/main" val="223635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Skepticismus I. – filozofie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Založil </a:t>
            </a:r>
            <a:r>
              <a:rPr lang="cs-CZ" altLang="cs-CZ" sz="2500" b="1" dirty="0" err="1"/>
              <a:t>Pyrrhón</a:t>
            </a:r>
            <a:r>
              <a:rPr lang="cs-CZ" altLang="cs-CZ" sz="2500" b="1" dirty="0"/>
              <a:t> z </a:t>
            </a:r>
            <a:r>
              <a:rPr lang="cs-CZ" altLang="cs-CZ" sz="2500" b="1" dirty="0" err="1"/>
              <a:t>Élidy</a:t>
            </a:r>
            <a:r>
              <a:rPr lang="cs-CZ" altLang="cs-CZ" sz="2500" dirty="0"/>
              <a:t> (asi 360 – </a:t>
            </a:r>
            <a:r>
              <a:rPr lang="cs-CZ" altLang="cs-CZ" sz="2500" dirty="0" smtClean="0"/>
              <a:t>270 </a:t>
            </a:r>
            <a:r>
              <a:rPr lang="cs-CZ" altLang="cs-CZ" sz="2500" dirty="0"/>
              <a:t>př. n. l.) 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Skeptikové ukazovali </a:t>
            </a:r>
            <a:r>
              <a:rPr lang="cs-CZ" altLang="cs-CZ" sz="2500" dirty="0" smtClean="0"/>
              <a:t>relativnost </a:t>
            </a:r>
            <a:r>
              <a:rPr lang="cs-CZ" altLang="cs-CZ" sz="2500" dirty="0"/>
              <a:t>lidského poznání, </a:t>
            </a:r>
            <a:r>
              <a:rPr lang="cs-CZ" altLang="cs-CZ" sz="2500" dirty="0" smtClean="0"/>
              <a:t>jeho </a:t>
            </a:r>
            <a:r>
              <a:rPr lang="cs-CZ" altLang="cs-CZ" sz="2500" dirty="0"/>
              <a:t>formální nedokazatelnost a závislost na různých podmínkách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Smyslové údaje nevypovídají o skutečné přirozenosti věcí, a ta je tudíž nepoznatelná.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Totéž se vždy může jevit různě a jeden názor nelze upřednostnit před druhým, neboť žádný smyslový vjem nemůže potvrdit svou vlastní pravdivost </a:t>
            </a:r>
          </a:p>
        </p:txBody>
      </p:sp>
    </p:spTree>
    <p:extLst>
      <p:ext uri="{BB962C8B-B14F-4D97-AF65-F5344CB8AC3E}">
        <p14:creationId xmlns:p14="http://schemas.microsoft.com/office/powerpoint/2010/main" val="229631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Skepticismus II.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/>
              <a:t>Byli jakýmisi pozitivisty tehdejší doby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/>
              <a:t>Právo a spravedlnost jsou lidské vynálezy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/>
              <a:t>Lidé stanovují zákony pro sebe s ohledem na svůj vlastní prospěch a s ohledem na to, že každý člověk je jiný.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/>
              <a:t>Není žádný přirozený zákon, a tedy není ani žádná přirozená spravedlnost, resp. byla-li by, byla by to největší pošetilost, neboť by zraňovala sebe ve prospěch ostatních. </a:t>
            </a:r>
          </a:p>
        </p:txBody>
      </p:sp>
    </p:spTree>
    <p:extLst>
      <p:ext uri="{BB962C8B-B14F-4D97-AF65-F5344CB8AC3E}">
        <p14:creationId xmlns:p14="http://schemas.microsoft.com/office/powerpoint/2010/main" val="10923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err="1">
                <a:solidFill>
                  <a:schemeClr val="tx1"/>
                </a:solidFill>
              </a:rPr>
              <a:t>Karneadés</a:t>
            </a:r>
            <a:r>
              <a:rPr lang="cs-CZ" altLang="cs-CZ" sz="3200" dirty="0">
                <a:solidFill>
                  <a:schemeClr val="tx1"/>
                </a:solidFill>
              </a:rPr>
              <a:t> z </a:t>
            </a:r>
            <a:r>
              <a:rPr lang="cs-CZ" altLang="cs-CZ" sz="3200" dirty="0" err="1">
                <a:solidFill>
                  <a:schemeClr val="tx1"/>
                </a:solidFill>
              </a:rPr>
              <a:t>Kyrény</a:t>
            </a:r>
            <a:r>
              <a:rPr lang="cs-CZ" altLang="cs-CZ" sz="3200" dirty="0">
                <a:solidFill>
                  <a:schemeClr val="tx1"/>
                </a:solidFill>
              </a:rPr>
              <a:t> (214 – 129 př. n. l.) </a:t>
            </a:r>
          </a:p>
        </p:txBody>
      </p:sp>
      <p:pic>
        <p:nvPicPr>
          <p:cNvPr id="16387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92117" y="2486030"/>
            <a:ext cx="2576430" cy="3520027"/>
          </a:xfrm>
        </p:spPr>
      </p:pic>
      <p:sp>
        <p:nvSpPr>
          <p:cNvPr id="16388" name="Zástupný symbol pro obsah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/>
              <a:t>Bojoval zejména proti přirozenoprávní doktríně stoiků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/>
              <a:t>Jestliže se nelze dopátrat podstaty, skutečné povahy světa a člověka, není možné ani žádné přirozené právo</a:t>
            </a:r>
          </a:p>
        </p:txBody>
      </p:sp>
    </p:spTree>
    <p:extLst>
      <p:ext uri="{BB962C8B-B14F-4D97-AF65-F5344CB8AC3E}">
        <p14:creationId xmlns:p14="http://schemas.microsoft.com/office/powerpoint/2010/main" val="356660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err="1" smtClean="0">
                <a:solidFill>
                  <a:schemeClr val="tx1"/>
                </a:solidFill>
              </a:rPr>
              <a:t>Karneadés</a:t>
            </a:r>
            <a:r>
              <a:rPr lang="cs-CZ" altLang="cs-CZ" sz="3200" dirty="0" smtClean="0">
                <a:solidFill>
                  <a:schemeClr val="tx1"/>
                </a:solidFill>
              </a:rPr>
              <a:t> – názory </a:t>
            </a:r>
          </a:p>
        </p:txBody>
      </p:sp>
      <p:sp>
        <p:nvSpPr>
          <p:cNvPr id="17411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400" dirty="0"/>
              <a:t>Jeho učení zaznamenal jeho žák </a:t>
            </a:r>
            <a:r>
              <a:rPr lang="cs-CZ" altLang="cs-CZ" sz="2400" dirty="0" err="1"/>
              <a:t>Kleitomachos</a:t>
            </a:r>
            <a:r>
              <a:rPr lang="cs-CZ" altLang="cs-CZ" sz="2400" dirty="0"/>
              <a:t>, dozvídáme se o něm také u Cicerona, neboť podnikl filozofickou misii v Římě, který tím velmi ovlivnil.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400" dirty="0"/>
              <a:t>Byl radikálním skeptikem a </a:t>
            </a:r>
            <a:r>
              <a:rPr lang="cs-CZ" altLang="cs-CZ" sz="2400" dirty="0" err="1"/>
              <a:t>probabilistou</a:t>
            </a:r>
            <a:r>
              <a:rPr lang="cs-CZ" altLang="cs-CZ" sz="2400" dirty="0"/>
              <a:t>, prvním ze starověkých řeckých filosofů, který prohlásil, že pravda není poznatelná nejen smysly, ale ani rozumem.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400" dirty="0"/>
              <a:t>Člověk se dle něj musí spokojit jen s kategorií pravděpodobnosti, která však dostačuje ke správnému rozhodování a žití.</a:t>
            </a:r>
          </a:p>
        </p:txBody>
      </p:sp>
    </p:spTree>
    <p:extLst>
      <p:ext uri="{BB962C8B-B14F-4D97-AF65-F5344CB8AC3E}">
        <p14:creationId xmlns:p14="http://schemas.microsoft.com/office/powerpoint/2010/main" val="277336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Římské právní myšlení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Řekové se jakýkoli jev tohoto světa snažili pochopit v metafyzickém významu – proto i právní myšlení je součástí filozofie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Římané vybudovali dokonalou soustavu právních a politických institucí, ale bez výrazné filozofické teorie (ta byla spíše v pozadí)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Římská právní věda byla kazuistická, vytvořila myšlenkově ucelený řád, ale nepracovala tolik s abstraktními pojmy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Došlo k recepci řecké filozofie</a:t>
            </a:r>
          </a:p>
        </p:txBody>
      </p:sp>
    </p:spTree>
    <p:extLst>
      <p:ext uri="{BB962C8B-B14F-4D97-AF65-F5344CB8AC3E}">
        <p14:creationId xmlns:p14="http://schemas.microsoft.com/office/powerpoint/2010/main" val="31748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100" dirty="0">
                <a:solidFill>
                  <a:schemeClr val="tx1"/>
                </a:solidFill>
              </a:rPr>
              <a:t>Marcus </a:t>
            </a:r>
            <a:r>
              <a:rPr lang="cs-CZ" altLang="cs-CZ" sz="3100" dirty="0" err="1">
                <a:solidFill>
                  <a:schemeClr val="tx1"/>
                </a:solidFill>
              </a:rPr>
              <a:t>Tullius</a:t>
            </a:r>
            <a:r>
              <a:rPr lang="cs-CZ" altLang="cs-CZ" sz="3100" dirty="0">
                <a:solidFill>
                  <a:schemeClr val="tx1"/>
                </a:solidFill>
              </a:rPr>
              <a:t> Cicero (</a:t>
            </a:r>
            <a:r>
              <a:rPr lang="cs-CZ" altLang="cs-CZ" sz="3100" dirty="0" smtClean="0">
                <a:solidFill>
                  <a:schemeClr val="tx1"/>
                </a:solidFill>
              </a:rPr>
              <a:t>106 – 43 </a:t>
            </a:r>
            <a:r>
              <a:rPr lang="cs-CZ" altLang="cs-CZ" sz="3100" dirty="0">
                <a:solidFill>
                  <a:schemeClr val="tx1"/>
                </a:solidFill>
              </a:rPr>
              <a:t>př. n. l.) </a:t>
            </a:r>
          </a:p>
        </p:txBody>
      </p:sp>
      <p:pic>
        <p:nvPicPr>
          <p:cNvPr id="19459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3669" y="2558868"/>
            <a:ext cx="2409251" cy="3375932"/>
          </a:xfrm>
        </p:spPr>
      </p:pic>
      <p:sp>
        <p:nvSpPr>
          <p:cNvPr id="19460" name="Zástupný symbol pro obsah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Studoval především rétoriku, ale i právo a filosofii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Vystupoval jako úspěšný advokát v civilních i trestních věcech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Zastával některé veřejné funkce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87182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Cicero – díla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Své politické názory vyjádřil v dílech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500" dirty="0" smtClean="0"/>
              <a:t>O </a:t>
            </a:r>
            <a:r>
              <a:rPr lang="cs-CZ" altLang="cs-CZ" sz="2500" i="1" dirty="0" smtClean="0"/>
              <a:t>státě </a:t>
            </a:r>
            <a:r>
              <a:rPr lang="cs-CZ" altLang="cs-CZ" sz="2500" dirty="0" smtClean="0"/>
              <a:t>(De </a:t>
            </a:r>
            <a:r>
              <a:rPr lang="cs-CZ" altLang="cs-CZ" sz="2500" dirty="0" err="1" smtClean="0"/>
              <a:t>republica</a:t>
            </a:r>
            <a:r>
              <a:rPr lang="cs-CZ" altLang="cs-CZ" sz="2500" dirty="0" smtClean="0"/>
              <a:t>),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500" dirty="0" smtClean="0"/>
              <a:t>O </a:t>
            </a:r>
            <a:r>
              <a:rPr lang="cs-CZ" altLang="cs-CZ" sz="2500" i="1" dirty="0" smtClean="0"/>
              <a:t>zákonech </a:t>
            </a:r>
            <a:r>
              <a:rPr lang="cs-CZ" altLang="cs-CZ" sz="2500" dirty="0" smtClean="0"/>
              <a:t>(De </a:t>
            </a:r>
            <a:r>
              <a:rPr lang="cs-CZ" altLang="cs-CZ" sz="2500" dirty="0" err="1" smtClean="0"/>
              <a:t>legibus</a:t>
            </a:r>
            <a:r>
              <a:rPr lang="cs-CZ" altLang="cs-CZ" sz="2500" dirty="0" smtClean="0"/>
              <a:t>)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500" dirty="0" smtClean="0"/>
              <a:t>O </a:t>
            </a:r>
            <a:r>
              <a:rPr lang="cs-CZ" altLang="cs-CZ" sz="2500" i="1" dirty="0" smtClean="0"/>
              <a:t>povinnostech </a:t>
            </a:r>
            <a:r>
              <a:rPr lang="cs-CZ" altLang="cs-CZ" sz="2500" dirty="0" smtClean="0"/>
              <a:t>(De </a:t>
            </a:r>
            <a:r>
              <a:rPr lang="cs-CZ" altLang="cs-CZ" sz="2500" dirty="0" err="1" smtClean="0"/>
              <a:t>officiis</a:t>
            </a:r>
            <a:r>
              <a:rPr lang="cs-CZ" altLang="cs-CZ" sz="2500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Vychází přitom z díla Platóna a Aristotela, napodobuje Platónovy dialogy – jeho dílo je založeno na eklekticismu (výběr myšlenek jiných)</a:t>
            </a:r>
          </a:p>
        </p:txBody>
      </p:sp>
    </p:spTree>
    <p:extLst>
      <p:ext uri="{BB962C8B-B14F-4D97-AF65-F5344CB8AC3E}">
        <p14:creationId xmlns:p14="http://schemas.microsoft.com/office/powerpoint/2010/main" val="26261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Cicero o státě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Cicero odmítl </a:t>
            </a:r>
            <a:r>
              <a:rPr lang="cs-CZ" altLang="cs-CZ" sz="2500" dirty="0" smtClean="0"/>
              <a:t>epikurejskou </a:t>
            </a:r>
            <a:r>
              <a:rPr lang="cs-CZ" altLang="cs-CZ" sz="2500" dirty="0"/>
              <a:t>tezi o smluvním původu státu a inspiroval se Aristotelem – stát je podle něj produktem sociálního instinktu lidí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Ideální stát je ten, který může realizovat základní etické zásady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Stát není společenstvím pouze právním</a:t>
            </a:r>
            <a:r>
              <a:rPr lang="cs-CZ" altLang="cs-CZ" sz="2500" i="1" dirty="0"/>
              <a:t>, </a:t>
            </a:r>
            <a:r>
              <a:rPr lang="cs-CZ" altLang="cs-CZ" sz="2500" dirty="0"/>
              <a:t>ale i mravním, založeným na spravedlnosti a na vzájemných právech a povinnostech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Pojetí politiky je mravní </a:t>
            </a:r>
          </a:p>
        </p:txBody>
      </p:sp>
    </p:spTree>
    <p:extLst>
      <p:ext uri="{BB962C8B-B14F-4D97-AF65-F5344CB8AC3E}">
        <p14:creationId xmlns:p14="http://schemas.microsoft.com/office/powerpoint/2010/main" val="25434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Helénismus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Přibližně od poloviny 4. stol. př. n. l. do konce 1. stol. př. n. l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Epocha spojená s osobností Alexandra Velikého a jeho politickým dědictvím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Období zmatků a přepolitizování života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Důsledkem je nechuť k veřejnému životu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Výrazně se mění chápání úkolů a cílů filosofie - snaha </a:t>
            </a:r>
            <a:r>
              <a:rPr lang="cs-CZ" altLang="cs-CZ" sz="2500" b="1" dirty="0"/>
              <a:t>redukovat vědecké otázky na oblast osobní etiky, vnitřní život jednotlivce</a:t>
            </a:r>
          </a:p>
        </p:txBody>
      </p:sp>
    </p:spTree>
    <p:extLst>
      <p:ext uri="{BB962C8B-B14F-4D97-AF65-F5344CB8AC3E}">
        <p14:creationId xmlns:p14="http://schemas.microsoft.com/office/powerpoint/2010/main" val="346792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Cicero o právu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/>
              <a:t>Jako teoretik práva byl Cicero stoický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/>
              <a:t>Řecké myšlení přizpůsobil římskému duchu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/>
              <a:t>Setkáváme se s jasným dualismem přirozeného a pozitivního práva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/>
              <a:t>Přirozené právo definuje jako rozumné ustanovení odpovídající přírodě i lidskému společenství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/>
              <a:t>Pozitivní právo je pouze stínem a nedokonalým odrazem přirozeného práva. Cicero ho nazývá ius </a:t>
            </a:r>
            <a:r>
              <a:rPr lang="cs-CZ" altLang="cs-CZ" sz="2400" dirty="0" err="1"/>
              <a:t>humanum</a:t>
            </a:r>
            <a:r>
              <a:rPr lang="cs-CZ" altLang="cs-CZ" sz="2400" dirty="0"/>
              <a:t> a rozděluje ho na ius gentium a ius civile </a:t>
            </a:r>
          </a:p>
        </p:txBody>
      </p:sp>
    </p:spTree>
    <p:extLst>
      <p:ext uri="{BB962C8B-B14F-4D97-AF65-F5344CB8AC3E}">
        <p14:creationId xmlns:p14="http://schemas.microsoft.com/office/powerpoint/2010/main" val="35904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smtClean="0">
                <a:solidFill>
                  <a:schemeClr val="tx1"/>
                </a:solidFill>
              </a:rPr>
              <a:t>Cicero – význam 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824958" y="2356186"/>
            <a:ext cx="7571486" cy="37211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400" dirty="0"/>
              <a:t>Cicero byl velkým </a:t>
            </a:r>
            <a:r>
              <a:rPr lang="cs-CZ" altLang="cs-CZ" sz="2400" b="1" dirty="0"/>
              <a:t>popularizátorem řecké filosofie</a:t>
            </a:r>
            <a:r>
              <a:rPr lang="cs-CZ" altLang="cs-CZ" sz="2400" dirty="0"/>
              <a:t>, kterou překládal a musel tak vytvořit latinskou filosofickou terminologii, v níž se pak západní filosofie až do 18. století pohybovala.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400" dirty="0"/>
              <a:t>Cicero byl jako právník a politik přesvědčen, že filosofie má význam především jako racionální úvaha o veřejných záležitostech a právu.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400" dirty="0"/>
              <a:t>V úvodu knihy „O povinnostech</a:t>
            </a:r>
            <a:r>
              <a:rPr lang="cs-CZ" altLang="cs-CZ" sz="2400"/>
              <a:t>“ </a:t>
            </a:r>
            <a:r>
              <a:rPr lang="cs-CZ" altLang="cs-CZ" sz="2400" smtClean="0"/>
              <a:t>polemizuje </a:t>
            </a:r>
            <a:r>
              <a:rPr lang="cs-CZ" altLang="cs-CZ" sz="2400" dirty="0"/>
              <a:t>s těmi, kteří chápou filosofii jen jako spekulativní, a klade na první místo její </a:t>
            </a:r>
            <a:r>
              <a:rPr lang="cs-CZ" altLang="cs-CZ" sz="2400" b="1" dirty="0"/>
              <a:t>praktický a politický význam</a:t>
            </a:r>
            <a:r>
              <a:rPr lang="cs-CZ" alt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846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Epikúros</a:t>
            </a:r>
            <a:r>
              <a:rPr lang="cs-CZ" altLang="cs-CZ" sz="3200" dirty="0" smtClean="0">
                <a:solidFill>
                  <a:schemeClr val="tx1"/>
                </a:solidFill>
              </a:rPr>
              <a:t> (341 – 270 př. n. l.) </a:t>
            </a:r>
          </a:p>
        </p:txBody>
      </p:sp>
      <p:pic>
        <p:nvPicPr>
          <p:cNvPr id="5123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48354" y="2441692"/>
            <a:ext cx="2284258" cy="3543779"/>
          </a:xfrm>
        </p:spPr>
      </p:pic>
      <p:sp>
        <p:nvSpPr>
          <p:cNvPr id="5124" name="Zástupný symbol pro obsah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V Athénách založil školu – Zahradu Epikurovu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Za nejvyšší hodnotu označil dobro a za cíl života označil slast.</a:t>
            </a:r>
          </a:p>
        </p:txBody>
      </p:sp>
    </p:spTree>
    <p:extLst>
      <p:ext uri="{BB962C8B-B14F-4D97-AF65-F5344CB8AC3E}">
        <p14:creationId xmlns:p14="http://schemas.microsoft.com/office/powerpoint/2010/main" val="298143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Epikureismus I. – filozofie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Slast (</a:t>
            </a:r>
            <a:r>
              <a:rPr lang="cs-CZ" altLang="cs-CZ" sz="2300" dirty="0" err="1"/>
              <a:t>hédoné</a:t>
            </a:r>
            <a:r>
              <a:rPr lang="cs-CZ" altLang="cs-CZ" sz="2300" dirty="0"/>
              <a:t>) je vyrovnaný stav lidského nitra za nepřítomnosti bolesti těla a duševního neklidu (a bez strachu z bohů a ze smrti).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Slast ale není chápána jako rozkoš!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 err="1"/>
              <a:t>Epikúros</a:t>
            </a:r>
            <a:r>
              <a:rPr lang="cs-CZ" altLang="cs-CZ" sz="2300" dirty="0"/>
              <a:t> např. prohlásil: </a:t>
            </a:r>
            <a:r>
              <a:rPr lang="cs-CZ" altLang="cs-CZ" sz="2300" i="1" dirty="0"/>
              <a:t>„Chléb a voda nám poskytují největší požitek, máme-li hlad.“</a:t>
            </a:r>
            <a:r>
              <a:rPr lang="cs-CZ" altLang="cs-CZ" sz="2300" dirty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Označil dvě příčiny strastí lidského života, které je nutné překonat: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300" dirty="0"/>
              <a:t>strach z bohů – není jej třeba (</a:t>
            </a:r>
            <a:r>
              <a:rPr lang="cs-CZ" altLang="cs-CZ" sz="2300" i="1" dirty="0"/>
              <a:t>bohové žijí mimo tento svět, nemohou tudíž ani odměňovat, ani trestat</a:t>
            </a:r>
            <a:r>
              <a:rPr lang="cs-CZ" altLang="cs-CZ" sz="2300" dirty="0"/>
              <a:t>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300" dirty="0"/>
              <a:t>strach ze smrti – není jej třeba (</a:t>
            </a:r>
            <a:r>
              <a:rPr lang="cs-CZ" altLang="cs-CZ" sz="2300" i="1" dirty="0"/>
              <a:t>„Když jsme tu my, není tu smrt, a když je tu smrt, nejsme tu my.“</a:t>
            </a:r>
            <a:r>
              <a:rPr lang="cs-CZ" altLang="cs-CZ" sz="23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8655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Epikureismus II. – právo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Účelem práva je přinášet užitek – zajišťuje klid a mír, zabraňuje újmám a škodám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300" b="1" u="sng" dirty="0"/>
              <a:t>Smluvní teorie</a:t>
            </a:r>
            <a:r>
              <a:rPr lang="cs-CZ" altLang="cs-CZ" sz="2300" dirty="0"/>
              <a:t> </a:t>
            </a:r>
            <a:r>
              <a:rPr lang="cs-CZ" altLang="cs-CZ" sz="2300" dirty="0" smtClean="0"/>
              <a:t>– společnost je </a:t>
            </a:r>
            <a:r>
              <a:rPr lang="cs-CZ" altLang="cs-CZ" sz="2300" dirty="0"/>
              <a:t>souborem jednotlivců, z nichž každý chce dosáhnout svého prospěchu </a:t>
            </a:r>
            <a:r>
              <a:rPr lang="cs-CZ" altLang="cs-CZ" sz="2300" dirty="0" smtClean="0"/>
              <a:t>– lidé uzavírají </a:t>
            </a:r>
            <a:r>
              <a:rPr lang="cs-CZ" altLang="cs-CZ" sz="2300" dirty="0"/>
              <a:t>dohodu, že si navzájem nebudou škodit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Je-li právo smlouvou, pak neexistuje přirozené právo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V otázkách práva navázali epikurejci na sofisty </a:t>
            </a:r>
            <a:r>
              <a:rPr lang="cs-CZ" altLang="cs-CZ" sz="2300" dirty="0" smtClean="0"/>
              <a:t>– zdrojem práva </a:t>
            </a:r>
            <a:r>
              <a:rPr lang="cs-CZ" altLang="cs-CZ" sz="2300" dirty="0"/>
              <a:t>je jedině prospěch jednotlivce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Bezpráví je špatné pouze kvůli následkům (trest). Jestliže lze trestu uniknout a člověku to přinese užitek, může jednat protiprávně</a:t>
            </a:r>
          </a:p>
        </p:txBody>
      </p:sp>
    </p:spTree>
    <p:extLst>
      <p:ext uri="{BB962C8B-B14F-4D97-AF65-F5344CB8AC3E}">
        <p14:creationId xmlns:p14="http://schemas.microsoft.com/office/powerpoint/2010/main" val="280009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Epikureismus III. – politika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Člověk se nemá účastnit veřejného života, doporučuje také odmítnout manželství a rodinu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Odmítá podřízení zájmu jednotlivce zájmu celku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err="1"/>
              <a:t>Epikúros</a:t>
            </a:r>
            <a:r>
              <a:rPr lang="cs-CZ" altLang="cs-CZ" sz="2600" dirty="0"/>
              <a:t> řekl: </a:t>
            </a:r>
            <a:r>
              <a:rPr lang="cs-CZ" altLang="cs-CZ" sz="2600" i="1" dirty="0"/>
              <a:t>„Bylo mým velikým štěstím, že jsem se nikdy nevmísil do vřavy života státního a že jsem se nikdy nesnažil zalíbit se davu, protože dav neschvaluje to, co vím a já nevím, co schvaluje dav.“</a:t>
            </a:r>
            <a:r>
              <a:rPr lang="cs-CZ" altLang="cs-CZ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86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Zénon</a:t>
            </a:r>
            <a:r>
              <a:rPr lang="cs-CZ" altLang="cs-CZ" sz="3200" dirty="0" smtClean="0">
                <a:solidFill>
                  <a:schemeClr val="tx1"/>
                </a:solidFill>
              </a:rPr>
              <a:t> z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Kitia</a:t>
            </a:r>
            <a:r>
              <a:rPr lang="cs-CZ" altLang="cs-CZ" sz="3200" dirty="0" smtClean="0">
                <a:solidFill>
                  <a:schemeClr val="tx1"/>
                </a:solidFill>
              </a:rPr>
              <a:t> (333 – 262 př. n. l.) </a:t>
            </a:r>
          </a:p>
        </p:txBody>
      </p:sp>
      <p:pic>
        <p:nvPicPr>
          <p:cNvPr id="9219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3668" y="2486029"/>
            <a:ext cx="2338943" cy="3448771"/>
          </a:xfrm>
        </p:spPr>
      </p:pic>
      <p:sp>
        <p:nvSpPr>
          <p:cNvPr id="9220" name="Zástupný symbol pro obsah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Kupec z Kypru, který se po ztroskotání své lodi stal filozofem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Protože učil ve sloupořadí (řecky stoa), dostala jeho škola název  stoicismus</a:t>
            </a:r>
          </a:p>
        </p:txBody>
      </p:sp>
    </p:spTree>
    <p:extLst>
      <p:ext uri="{BB962C8B-B14F-4D97-AF65-F5344CB8AC3E}">
        <p14:creationId xmlns:p14="http://schemas.microsoft.com/office/powerpoint/2010/main" val="80784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Stoicismus I. – charakteristika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/>
              <a:t>Stoicismus byl filozofický směr založený počátkem 3. st. př. n. l. – nejdůležitější a nejvlivnější směr helénistické filozofie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500" dirty="0" smtClean="0"/>
              <a:t>Stará stoa (3. - 2. století př. n. l.) – </a:t>
            </a:r>
            <a:r>
              <a:rPr lang="cs-CZ" altLang="cs-CZ" sz="2500" dirty="0" err="1" smtClean="0"/>
              <a:t>Zénón</a:t>
            </a:r>
            <a:r>
              <a:rPr lang="cs-CZ" altLang="cs-CZ" sz="2500" dirty="0" smtClean="0"/>
              <a:t> z </a:t>
            </a:r>
            <a:r>
              <a:rPr lang="cs-CZ" altLang="cs-CZ" sz="2500" dirty="0" err="1" smtClean="0"/>
              <a:t>Kitia</a:t>
            </a:r>
            <a:r>
              <a:rPr lang="cs-CZ" altLang="cs-CZ" sz="2500" dirty="0" smtClean="0"/>
              <a:t>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500" dirty="0" smtClean="0"/>
              <a:t>Střední stoa (2. - 1. století př. n. l.) – </a:t>
            </a:r>
            <a:r>
              <a:rPr lang="cs-CZ" altLang="cs-CZ" sz="2500" dirty="0" err="1" smtClean="0"/>
              <a:t>Poseidónios</a:t>
            </a:r>
            <a:r>
              <a:rPr lang="cs-CZ" altLang="cs-CZ" sz="2500" dirty="0" smtClean="0"/>
              <a:t>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500" dirty="0" smtClean="0"/>
              <a:t>Nová (římská) stoa (1. a 2. století n. l.) – Seneca, Marcus Aurelius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/>
              <a:t>Období stoicismu trvalo až do roku 529 n. l., kdy císař Justinián I. nechal zavřít všechny pohanské filozofické školy.</a:t>
            </a:r>
          </a:p>
        </p:txBody>
      </p:sp>
    </p:spTree>
    <p:extLst>
      <p:ext uri="{BB962C8B-B14F-4D97-AF65-F5344CB8AC3E}">
        <p14:creationId xmlns:p14="http://schemas.microsoft.com/office/powerpoint/2010/main" val="56589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Stoicismus II. – panteismus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Etika stoiků přikazovala žít ve shodě s přírodou – panteismus (příroda a Bůh jsou jedno)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Příroda se nemůže mýlit a život ve shodě s ní je životem ctnostným.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Cílem života člověka je tedy podle stoiků vyrovnání se se skutečností, dosáhnutí duševního klidu, zbavení se všech životních vášní a tím dosažení apatie </a:t>
            </a:r>
          </a:p>
        </p:txBody>
      </p:sp>
    </p:spTree>
    <p:extLst>
      <p:ext uri="{BB962C8B-B14F-4D97-AF65-F5344CB8AC3E}">
        <p14:creationId xmlns:p14="http://schemas.microsoft.com/office/powerpoint/2010/main" val="57842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_prezentace_cz_4x3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</Template>
  <TotalTime>16</TotalTime>
  <Words>1217</Words>
  <Application>Microsoft Office PowerPoint</Application>
  <PresentationFormat>Vlastní</PresentationFormat>
  <Paragraphs>97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UP_prezentace_cz_4x3</vt:lpstr>
      <vt:lpstr>Helénismus a římská filozofie</vt:lpstr>
      <vt:lpstr>Helénismus</vt:lpstr>
      <vt:lpstr>Epikúros (341 – 270 př. n. l.) </vt:lpstr>
      <vt:lpstr>Epikureismus I. – filozofie </vt:lpstr>
      <vt:lpstr>Epikureismus II. – právo </vt:lpstr>
      <vt:lpstr>Epikureismus III. – politika </vt:lpstr>
      <vt:lpstr>Zénon z Kitia (333 – 262 př. n. l.) </vt:lpstr>
      <vt:lpstr>Stoicismus I. – charakteristika </vt:lpstr>
      <vt:lpstr>Stoicismus II. – panteismus </vt:lpstr>
      <vt:lpstr>Stoicismus III. – kosmopolitismus </vt:lpstr>
      <vt:lpstr>Stoicismus IV. – právo </vt:lpstr>
      <vt:lpstr>Skepticismus I. – filozofie </vt:lpstr>
      <vt:lpstr>Skepticismus II.</vt:lpstr>
      <vt:lpstr>Karneadés z Kyrény (214 – 129 př. n. l.) </vt:lpstr>
      <vt:lpstr>Karneadés – názory </vt:lpstr>
      <vt:lpstr>Římské právní myšlení</vt:lpstr>
      <vt:lpstr>Marcus Tullius Cicero (106 – 43 př. n. l.) </vt:lpstr>
      <vt:lpstr>Cicero – díla </vt:lpstr>
      <vt:lpstr>Cicero o státě</vt:lpstr>
      <vt:lpstr>Cicero o právu</vt:lpstr>
      <vt:lpstr>Cicero – význam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Helénismus a římská filozofie</dc:title>
  <dc:creator>Osina</dc:creator>
  <cp:lastModifiedBy>Osina</cp:lastModifiedBy>
  <cp:revision>9</cp:revision>
  <dcterms:created xsi:type="dcterms:W3CDTF">2016-02-19T19:28:32Z</dcterms:created>
  <dcterms:modified xsi:type="dcterms:W3CDTF">2016-02-19T19:44:41Z</dcterms:modified>
</cp:coreProperties>
</file>