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87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320" y="-102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21.2.2016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99" y="2904775"/>
            <a:ext cx="3342139" cy="10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15" y="1260000"/>
            <a:ext cx="2203708" cy="182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560325" cy="7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z/imgres?imgurl=http://www.allaboutturkey.com/img/ottoman-empire-1580.gif&amp;imgrefurl=http://www.allaboutturkey.com/ottoman.htm&amp;h=441&amp;w=736&amp;sz=15&amp;tbnid=Iv65GgfwYjX_IM:&amp;tbnh=84&amp;tbnw=141&amp;prev=/images%3Fq%3Dottoman%2Bempire&amp;zoom=1&amp;q=ottoman+empire&amp;hl=cs&amp;usg=__Yg5Sl0-tO_wlCCbzO9SNDcllmlc=&amp;sa=X&amp;ei=4AR2TYLPBZDzsgb15rWEBQ&amp;ved=0CEEQ9QEwAg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altLang="cs-CZ" sz="4000" dirty="0">
                <a:solidFill>
                  <a:schemeClr val="tx1"/>
                </a:solidFill>
              </a:rPr>
              <a:t>Islámská právní kultura – vznik, vývoj, charakteristika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>
                <a:solidFill>
                  <a:schemeClr val="tx1"/>
                </a:solidFill>
              </a:rPr>
              <a:t>Čtyři pravověrní chalífové II.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400" dirty="0"/>
              <a:t>Po </a:t>
            </a:r>
            <a:r>
              <a:rPr lang="cs-CZ" altLang="cs-CZ" sz="2400" dirty="0" err="1"/>
              <a:t>Umarově</a:t>
            </a:r>
            <a:r>
              <a:rPr lang="cs-CZ" altLang="cs-CZ" sz="2400" dirty="0"/>
              <a:t> smrti je zvolen starý a politicky ne příliš schopný </a:t>
            </a:r>
            <a:r>
              <a:rPr lang="cs-CZ" altLang="cs-CZ" sz="2400" b="1" dirty="0" err="1"/>
              <a:t>Usmán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– zasloužil se </a:t>
            </a:r>
            <a:r>
              <a:rPr lang="cs-CZ" altLang="cs-CZ" sz="2400" dirty="0"/>
              <a:t>o redakci Koránu (zatím koloval pouze v ústní verzi nebo v rozličných opisech)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400" dirty="0"/>
              <a:t>Je vytvořena jediná závazná verze, která je rozeslána do všech provincií s příkazem zničit všechny ostatní varianty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400" dirty="0"/>
              <a:t>Po </a:t>
            </a:r>
            <a:r>
              <a:rPr lang="cs-CZ" altLang="cs-CZ" sz="2400" dirty="0" err="1"/>
              <a:t>Usmánově</a:t>
            </a:r>
            <a:r>
              <a:rPr lang="cs-CZ" altLang="cs-CZ" sz="2400" dirty="0"/>
              <a:t> smrti je zvolen chalífou </a:t>
            </a:r>
            <a:r>
              <a:rPr lang="cs-CZ" altLang="cs-CZ" sz="2400" b="1" dirty="0" smtClean="0"/>
              <a:t>Alí</a:t>
            </a:r>
            <a:r>
              <a:rPr lang="cs-CZ" altLang="cs-CZ" sz="2400" dirty="0" smtClean="0"/>
              <a:t>, </a:t>
            </a:r>
            <a:r>
              <a:rPr lang="cs-CZ" altLang="cs-CZ" sz="2400" dirty="0"/>
              <a:t>který si jako Mohamedův nejbližší mužský příbuzný </a:t>
            </a:r>
            <a:r>
              <a:rPr lang="cs-CZ" altLang="cs-CZ" sz="2400" dirty="0" smtClean="0"/>
              <a:t>(</a:t>
            </a:r>
            <a:r>
              <a:rPr lang="cs-CZ" altLang="cs-CZ" sz="2400" dirty="0"/>
              <a:t>bratranec a </a:t>
            </a:r>
            <a:r>
              <a:rPr lang="cs-CZ" altLang="cs-CZ" sz="2400" dirty="0" smtClean="0"/>
              <a:t>zeť) už </a:t>
            </a:r>
            <a:r>
              <a:rPr lang="cs-CZ" altLang="cs-CZ" sz="2400" dirty="0"/>
              <a:t>po </a:t>
            </a:r>
            <a:r>
              <a:rPr lang="cs-CZ" altLang="cs-CZ" sz="2400" dirty="0" smtClean="0"/>
              <a:t>jeho smrti </a:t>
            </a:r>
            <a:r>
              <a:rPr lang="cs-CZ" altLang="cs-CZ" sz="2400" dirty="0"/>
              <a:t>činil nárok na nástupnictví </a:t>
            </a:r>
          </a:p>
        </p:txBody>
      </p:sp>
    </p:spTree>
    <p:extLst>
      <p:ext uri="{BB962C8B-B14F-4D97-AF65-F5344CB8AC3E}">
        <p14:creationId xmlns:p14="http://schemas.microsoft.com/office/powerpoint/2010/main" val="91486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3000" dirty="0">
                <a:solidFill>
                  <a:schemeClr val="tx1"/>
                </a:solidFill>
              </a:rPr>
              <a:t>Rozšíření islámu za Mohameda a chalífů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93" y="2414774"/>
            <a:ext cx="7440243" cy="359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0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err="1" smtClean="0">
                <a:solidFill>
                  <a:schemeClr val="tx1"/>
                </a:solidFill>
              </a:rPr>
              <a:t>Umajjovci</a:t>
            </a:r>
            <a:r>
              <a:rPr lang="cs-CZ" altLang="cs-CZ" sz="3200" dirty="0" smtClean="0">
                <a:solidFill>
                  <a:schemeClr val="tx1"/>
                </a:solidFill>
              </a:rPr>
              <a:t> (661 – 750) 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400" dirty="0"/>
              <a:t>Sídlo chalífátu je přeneseno do Damašku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400" dirty="0"/>
              <a:t>Nový vládce v rozporu s předchozí praxí, kdy byl chalífa volen předními muži, zakládá de facto dědičnou dynastii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400" dirty="0"/>
              <a:t>Obyvatelům dobytých území je spíše bráněno v konverzích k islámu – změna právního postavení konvertitů s sebou nese nižší daňovou povinnost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400" dirty="0"/>
              <a:t>Pozornost je dále věnována otázkám vedení války a otázkám administrativním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400" dirty="0"/>
              <a:t>Islámský stát se inspiruje především vzorem Byzantské říše, jejíž správní aparát a systém </a:t>
            </a:r>
            <a:r>
              <a:rPr lang="cs-CZ" altLang="cs-CZ" sz="2400" dirty="0" smtClean="0"/>
              <a:t>přebírá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0693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err="1" smtClean="0">
                <a:solidFill>
                  <a:schemeClr val="tx1"/>
                </a:solidFill>
              </a:rPr>
              <a:t>Abbásovci</a:t>
            </a:r>
            <a:r>
              <a:rPr lang="cs-CZ" altLang="cs-CZ" sz="3200" dirty="0" smtClean="0">
                <a:solidFill>
                  <a:schemeClr val="tx1"/>
                </a:solidFill>
              </a:rPr>
              <a:t> (750 – 1258)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300" dirty="0" err="1"/>
              <a:t>Umajjovské</a:t>
            </a:r>
            <a:r>
              <a:rPr lang="cs-CZ" altLang="cs-CZ" sz="2300" dirty="0"/>
              <a:t> vládce střídá dynastie </a:t>
            </a:r>
            <a:r>
              <a:rPr lang="cs-CZ" altLang="cs-CZ" sz="2300" dirty="0" err="1"/>
              <a:t>Abbásovců</a:t>
            </a:r>
            <a:r>
              <a:rPr lang="cs-CZ" altLang="cs-CZ" sz="2300" dirty="0"/>
              <a:t>, která využívá nespokojenosti obyvatel s poměry v říši, strhává na sebe moc a hlásí se k islámským hodnotám.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300" dirty="0"/>
              <a:t>Islamizaci společnosti za vlády </a:t>
            </a:r>
            <a:r>
              <a:rPr lang="cs-CZ" altLang="cs-CZ" sz="2300" dirty="0" err="1"/>
              <a:t>Abbásovců</a:t>
            </a:r>
            <a:r>
              <a:rPr lang="cs-CZ" altLang="cs-CZ" sz="2300" dirty="0"/>
              <a:t>, nacházející odraz i v právu, lze považovat spíše za povrchní snahu o legitimizaci absolutistického režimu, který se snaží odlišit od svých „světských“ předchůdců.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300" dirty="0"/>
              <a:t>Aktivity </a:t>
            </a:r>
            <a:r>
              <a:rPr lang="cs-CZ" altLang="cs-CZ" sz="2300" dirty="0" err="1"/>
              <a:t>Abbásovců</a:t>
            </a:r>
            <a:r>
              <a:rPr lang="cs-CZ" altLang="cs-CZ" sz="2300" dirty="0"/>
              <a:t> směřují hlavně k uchopení, udržení a centralizaci moci, nikoliv k naplňování islámských ideálů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300" dirty="0"/>
              <a:t>Období jejich vlády je obdobím nestability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300" dirty="0"/>
              <a:t>Končí dobytím Bagdádu (hlavního sídla) mongolskými vojsky</a:t>
            </a:r>
          </a:p>
        </p:txBody>
      </p:sp>
    </p:spTree>
    <p:extLst>
      <p:ext uri="{BB962C8B-B14F-4D97-AF65-F5344CB8AC3E}">
        <p14:creationId xmlns:p14="http://schemas.microsoft.com/office/powerpoint/2010/main" val="31036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>
                <a:solidFill>
                  <a:schemeClr val="tx1"/>
                </a:solidFill>
              </a:rPr>
              <a:t>Osmanská říše (1299 – 1923)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200" dirty="0"/>
              <a:t>Islámská říše se rozpadá na množství samostatných státních </a:t>
            </a:r>
            <a:r>
              <a:rPr lang="cs-CZ" altLang="cs-CZ" sz="2200" dirty="0" smtClean="0"/>
              <a:t>útvarů – ty mezi </a:t>
            </a:r>
            <a:r>
              <a:rPr lang="cs-CZ" altLang="cs-CZ" sz="2200" dirty="0"/>
              <a:t>sebou příležitostně bojují o moc.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200" dirty="0"/>
              <a:t>Na významu nabývají osmanští Turkové, kteří se od 16. století stávají jednoznačnými hegemony islámského světa – jejich moc sahá až do východní a střední Evropy.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200" dirty="0"/>
              <a:t>V 16. století je díky unifikačním a zákonodárným snahám osmanský právní systém na vyšší úrovni než právo používané v křesťanské Evropě. </a:t>
            </a:r>
            <a:endParaRPr lang="cs-CZ" altLang="cs-CZ" sz="22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200" dirty="0" smtClean="0"/>
              <a:t>Později </a:t>
            </a:r>
            <a:r>
              <a:rPr lang="cs-CZ" altLang="cs-CZ" sz="2200" dirty="0"/>
              <a:t>ale dochází k úpadku turecké říše i její právní kultury.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200" dirty="0"/>
              <a:t>Na počátku 19. století proto dochází k dalším reformám, které v mnoha otázkách již otevřeně odporují právu šaría.  </a:t>
            </a:r>
          </a:p>
        </p:txBody>
      </p:sp>
    </p:spTree>
    <p:extLst>
      <p:ext uri="{BB962C8B-B14F-4D97-AF65-F5344CB8AC3E}">
        <p14:creationId xmlns:p14="http://schemas.microsoft.com/office/powerpoint/2010/main" val="25476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>
                <a:solidFill>
                  <a:schemeClr val="tx1"/>
                </a:solidFill>
              </a:rPr>
              <a:t>Osmanská říše – 1580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7412" name="AutoShape 5" descr="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9684" y="45921"/>
            <a:ext cx="1218687" cy="74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07" tIns="45254" rIns="90507" bIns="45254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7413" name="AutoShape 7" descr="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9684" y="45921"/>
            <a:ext cx="1218687" cy="74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07" tIns="45254" rIns="90507" bIns="45254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7414" name="AutoShape 9" descr="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9684" y="45921"/>
            <a:ext cx="1218687" cy="74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07" tIns="45254" rIns="90507" bIns="45254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741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21" y="2343517"/>
            <a:ext cx="7512114" cy="366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52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3000" dirty="0">
                <a:solidFill>
                  <a:schemeClr val="tx1"/>
                </a:solidFill>
              </a:rPr>
              <a:t>Kontakt se </a:t>
            </a:r>
            <a:r>
              <a:rPr lang="cs-CZ" altLang="cs-CZ" sz="3000" dirty="0" smtClean="0">
                <a:solidFill>
                  <a:schemeClr val="tx1"/>
                </a:solidFill>
              </a:rPr>
              <a:t>Západem, </a:t>
            </a:r>
            <a:r>
              <a:rPr lang="cs-CZ" altLang="cs-CZ" sz="3000" dirty="0">
                <a:solidFill>
                  <a:schemeClr val="tx1"/>
                </a:solidFill>
              </a:rPr>
              <a:t>modernizace práva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500" dirty="0"/>
              <a:t>V 19. a 20. století je islámský svět z velké části kolonizován západními mocnostmi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500" dirty="0"/>
              <a:t>Tváří v tvář vyspělejšímu Západu se snaží přizpůsobit novým podmínkám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500" dirty="0"/>
              <a:t>Snaží se zachovat náboženský charakter práva, na druhé straně však nově interpretuje středověké právní doktríny a dogmata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500" dirty="0"/>
              <a:t>Právo se též dostává v paragrafovaném znění do psaných zákoníků</a:t>
            </a:r>
          </a:p>
        </p:txBody>
      </p:sp>
    </p:spTree>
    <p:extLst>
      <p:ext uri="{BB962C8B-B14F-4D97-AF65-F5344CB8AC3E}">
        <p14:creationId xmlns:p14="http://schemas.microsoft.com/office/powerpoint/2010/main" val="179342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>
                <a:solidFill>
                  <a:schemeClr val="tx1"/>
                </a:solidFill>
              </a:rPr>
              <a:t>Svět islámu – 21. století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9460" name="Picture 5" descr="map_islamic_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11" y="2405274"/>
            <a:ext cx="6769964" cy="374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9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1"/>
                </a:solidFill>
              </a:rPr>
              <a:t>Organizace islámské spolupráce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300" dirty="0" smtClean="0"/>
              <a:t>Mezinárodní organizace </a:t>
            </a:r>
            <a:r>
              <a:rPr lang="cs-CZ" sz="2300" dirty="0"/>
              <a:t>sestávající z 57 členských </a:t>
            </a:r>
            <a:r>
              <a:rPr lang="cs-CZ" sz="2300" dirty="0" smtClean="0"/>
              <a:t>zemí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300" dirty="0" smtClean="0"/>
              <a:t>Její </a:t>
            </a:r>
            <a:r>
              <a:rPr lang="cs-CZ" sz="2300" dirty="0"/>
              <a:t>snahou je být kolektivním hlasem islámského </a:t>
            </a:r>
            <a:r>
              <a:rPr lang="cs-CZ" sz="2300" dirty="0" smtClean="0"/>
              <a:t>světa, </a:t>
            </a:r>
            <a:r>
              <a:rPr lang="cs-CZ" sz="2300" dirty="0"/>
              <a:t>chránit zájmy muslimů a zajistit jejich </a:t>
            </a:r>
            <a:r>
              <a:rPr lang="cs-CZ" sz="2300" dirty="0" smtClean="0"/>
              <a:t>rozvoj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300" dirty="0"/>
              <a:t>Jedná se o největší mezinárodní organizaci mimo </a:t>
            </a:r>
            <a:r>
              <a:rPr lang="cs-CZ" sz="2300" dirty="0" smtClean="0"/>
              <a:t>OSN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300" dirty="0" smtClean="0"/>
              <a:t>Před 28. červnem 2011 se nazývala Organizace islámské konference</a:t>
            </a:r>
            <a:endParaRPr lang="cs-CZ" sz="2300" baseline="30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sz="2300" dirty="0" smtClean="0"/>
              <a:t>Některé </a:t>
            </a:r>
            <a:r>
              <a:rPr lang="cs-CZ" sz="2300" dirty="0"/>
              <a:t>státy s významnou muslimskou </a:t>
            </a:r>
            <a:r>
              <a:rPr lang="cs-CZ" sz="2300" dirty="0" smtClean="0"/>
              <a:t>menšinou (např</a:t>
            </a:r>
            <a:r>
              <a:rPr lang="cs-CZ" sz="2300" dirty="0"/>
              <a:t>. Rusko a </a:t>
            </a:r>
            <a:r>
              <a:rPr lang="cs-CZ" sz="2300" dirty="0" smtClean="0"/>
              <a:t>Thajsko) </a:t>
            </a:r>
            <a:r>
              <a:rPr lang="cs-CZ" sz="2300" dirty="0"/>
              <a:t>jsou pozorovatelskými státy organizace, zatímco např. Indie a Etiopie členy nejsou.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24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Světová náboženství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20484" name="Picture 8" descr="C:\Users\Osina\Desktop\01_grou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2" y="332527"/>
            <a:ext cx="8008964" cy="631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7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>
                <a:solidFill>
                  <a:schemeClr val="tx1"/>
                </a:solidFill>
              </a:rPr>
              <a:t>Předislámské období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600" dirty="0" smtClean="0"/>
              <a:t>Dominantní role – </a:t>
            </a:r>
            <a:r>
              <a:rPr lang="cs-CZ" altLang="cs-CZ" sz="2600" b="1" dirty="0" smtClean="0"/>
              <a:t>nepsané zvykové právo</a:t>
            </a:r>
            <a:r>
              <a:rPr lang="cs-CZ" altLang="cs-CZ" sz="2600" dirty="0" smtClean="0"/>
              <a:t> – předáváno z generace na generaci ústním podáním a ustálenou praxí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600" dirty="0" smtClean="0"/>
              <a:t>Platnost nebyla opřena o zjevení ani o legislativní text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600" dirty="0" smtClean="0"/>
              <a:t>Autorita otců a praotců, kteří se jím „odnepaměti“ řídili. </a:t>
            </a:r>
          </a:p>
        </p:txBody>
      </p:sp>
    </p:spTree>
    <p:extLst>
      <p:ext uri="{BB962C8B-B14F-4D97-AF65-F5344CB8AC3E}">
        <p14:creationId xmlns:p14="http://schemas.microsoft.com/office/powerpoint/2010/main" val="14466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>
                <a:solidFill>
                  <a:schemeClr val="tx1"/>
                </a:solidFill>
              </a:rPr>
              <a:t>Islámské právo jako právo zjevené</a:t>
            </a:r>
            <a:r>
              <a:rPr lang="cs-CZ" altLang="cs-CZ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600" b="1" dirty="0" smtClean="0"/>
              <a:t>Šaría</a:t>
            </a:r>
            <a:r>
              <a:rPr lang="cs-CZ" altLang="cs-CZ" sz="2600" dirty="0" smtClean="0"/>
              <a:t> – „cesta“, je souborem Bohem zjevených pravidel, které musí zbožný muslim dodržovat, má-li náležitě plnit všechny své povinnosti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600" b="1" dirty="0" err="1" smtClean="0"/>
              <a:t>Fiqh</a:t>
            </a:r>
            <a:r>
              <a:rPr lang="cs-CZ" altLang="cs-CZ" sz="2600" dirty="0" smtClean="0"/>
              <a:t> – „porozumění záležitostem náboženského zákona“, ve skutečnosti je to islámská právní věda </a:t>
            </a:r>
          </a:p>
        </p:txBody>
      </p:sp>
    </p:spTree>
    <p:extLst>
      <p:ext uri="{BB962C8B-B14F-4D97-AF65-F5344CB8AC3E}">
        <p14:creationId xmlns:p14="http://schemas.microsoft.com/office/powerpoint/2010/main" val="333838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>
                <a:solidFill>
                  <a:schemeClr val="tx1"/>
                </a:solidFill>
              </a:rPr>
              <a:t>Neměnnost islámského práva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200" dirty="0"/>
              <a:t>Islámské božské právo bylo dáno člověku „jednou a provždy</a:t>
            </a:r>
            <a:r>
              <a:rPr lang="cs-CZ" altLang="cs-CZ" sz="2200" dirty="0" smtClean="0"/>
              <a:t>“</a:t>
            </a:r>
            <a:endParaRPr lang="cs-CZ" altLang="cs-CZ" sz="22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200" dirty="0"/>
              <a:t>Boží zjevení nebylo sesláno ve zcela přístupné, srozumitelné a systematizované </a:t>
            </a:r>
            <a:r>
              <a:rPr lang="cs-CZ" altLang="cs-CZ" sz="2200" dirty="0" smtClean="0"/>
              <a:t>formě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200" dirty="0" smtClean="0"/>
              <a:t>Bylo </a:t>
            </a:r>
            <a:r>
              <a:rPr lang="cs-CZ" altLang="cs-CZ" sz="2200" dirty="0"/>
              <a:t>třeba několik století práce a úsilí islámských právníků (</a:t>
            </a:r>
            <a:r>
              <a:rPr lang="cs-CZ" altLang="cs-CZ" sz="2200" b="1" dirty="0" err="1"/>
              <a:t>idžtihád</a:t>
            </a:r>
            <a:r>
              <a:rPr lang="cs-CZ" altLang="cs-CZ" sz="2200" dirty="0"/>
              <a:t>), aby byl získán a formulován plný rozsah práva na základě jeho uznaných pramenů tak, aby toto právo mohlo být v praxi použito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200" dirty="0"/>
              <a:t>Od 10. století převažuje názor, že všichni muslimové jsou povinni následovat stanoviska některé z právních škol – princip </a:t>
            </a:r>
            <a:r>
              <a:rPr lang="cs-CZ" altLang="cs-CZ" sz="2200" b="1" dirty="0" err="1"/>
              <a:t>taqlíd</a:t>
            </a:r>
            <a:endParaRPr lang="cs-CZ" alt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4622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>
                <a:solidFill>
                  <a:schemeClr val="tx1"/>
                </a:solidFill>
              </a:rPr>
              <a:t>Univerzálnost islámského práva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400" dirty="0"/>
              <a:t>Islámské právo směřuje k normativní úpravě </a:t>
            </a:r>
            <a:r>
              <a:rPr lang="cs-CZ" altLang="cs-CZ" sz="2400" b="1" dirty="0"/>
              <a:t>všech myslitelných oblastí lidského chování</a:t>
            </a:r>
            <a:r>
              <a:rPr lang="cs-CZ" altLang="cs-CZ" sz="2400" dirty="0"/>
              <a:t>, a to často do nejmenších podrobností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400" dirty="0"/>
              <a:t>Oproti </a:t>
            </a:r>
            <a:r>
              <a:rPr lang="cs-CZ" altLang="cs-CZ" sz="2400" dirty="0" smtClean="0"/>
              <a:t>našemu </a:t>
            </a:r>
            <a:r>
              <a:rPr lang="cs-CZ" altLang="cs-CZ" sz="2400" dirty="0"/>
              <a:t>pojetí práva nevymezuje pouze vztahy mezi lidmi navzájem, ale i vztahy člověka vůči Bohu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ibádát</a:t>
            </a:r>
            <a:r>
              <a:rPr lang="cs-CZ" altLang="cs-CZ" sz="2200" dirty="0"/>
              <a:t> </a:t>
            </a:r>
            <a:r>
              <a:rPr lang="cs-CZ" altLang="cs-CZ" sz="2200" dirty="0" smtClean="0"/>
              <a:t>– vztah člověka </a:t>
            </a:r>
            <a:r>
              <a:rPr lang="cs-CZ" altLang="cs-CZ" sz="2200" dirty="0"/>
              <a:t>k Bohu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 err="1" smtClean="0"/>
              <a:t>muámalát</a:t>
            </a:r>
            <a:r>
              <a:rPr lang="cs-CZ" altLang="cs-CZ" sz="2200" dirty="0" smtClean="0"/>
              <a:t> – vztah člověka </a:t>
            </a:r>
            <a:r>
              <a:rPr lang="cs-CZ" altLang="cs-CZ" sz="2200" dirty="0"/>
              <a:t>k člověku, potažmo člověka ke společnosti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uqúbát</a:t>
            </a:r>
            <a:r>
              <a:rPr lang="cs-CZ" altLang="cs-CZ" sz="2200" dirty="0"/>
              <a:t> </a:t>
            </a:r>
            <a:r>
              <a:rPr lang="cs-CZ" altLang="cs-CZ" sz="2200" dirty="0" smtClean="0"/>
              <a:t>– trestní právo </a:t>
            </a: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26570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>
                <a:solidFill>
                  <a:schemeClr val="tx1"/>
                </a:solidFill>
              </a:rPr>
              <a:t>Charakter norem islámského práva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/>
              <a:t>Mnoho norem postrádá efektivní sankci nebo je sankcí pouze neplatnost </a:t>
            </a:r>
            <a:r>
              <a:rPr lang="cs-CZ" altLang="cs-CZ" sz="2500" dirty="0" smtClean="0"/>
              <a:t>jednání, </a:t>
            </a:r>
            <a:r>
              <a:rPr lang="cs-CZ" altLang="cs-CZ" sz="2500" dirty="0"/>
              <a:t>případně je „sankce“ přenechána Bohu.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/>
              <a:t>Některé činy jsou </a:t>
            </a:r>
            <a:r>
              <a:rPr lang="cs-CZ" altLang="cs-CZ" sz="2500" dirty="0" smtClean="0"/>
              <a:t>jen </a:t>
            </a:r>
            <a:r>
              <a:rPr lang="cs-CZ" altLang="cs-CZ" sz="2500" dirty="0"/>
              <a:t>„doporučené“ nebo „zavrženíhodné“, bez podstatných právních důsledků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/>
              <a:t>Sankci může představovat i trest metafyzický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/>
              <a:t>Na rozdíl od sekulárního právního systému se v islámském právu vyskytuje i prvek </a:t>
            </a:r>
            <a:r>
              <a:rPr lang="cs-CZ" altLang="cs-CZ" sz="2500" b="1" u="sng" dirty="0"/>
              <a:t>odměny</a:t>
            </a:r>
            <a:r>
              <a:rPr lang="cs-CZ" altLang="cs-CZ" sz="2500" dirty="0"/>
              <a:t> </a:t>
            </a:r>
            <a:r>
              <a:rPr lang="cs-CZ" altLang="cs-CZ" sz="2500" dirty="0" smtClean="0"/>
              <a:t>– jakožto reakce </a:t>
            </a:r>
            <a:r>
              <a:rPr lang="cs-CZ" altLang="cs-CZ" sz="2500" dirty="0"/>
              <a:t>na žádoucí chování jednotlivce</a:t>
            </a:r>
            <a:r>
              <a:rPr lang="cs-CZ" altLang="cs-CZ" sz="25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05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2800" dirty="0">
                <a:solidFill>
                  <a:schemeClr val="tx1"/>
                </a:solidFill>
              </a:rPr>
              <a:t>Hodnocení lidských činů z náboženského hlediska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200" dirty="0" err="1"/>
              <a:t>fard</a:t>
            </a:r>
            <a:r>
              <a:rPr lang="cs-CZ" altLang="cs-CZ" sz="2200" dirty="0"/>
              <a:t> – činy povinné dle Koránu, ať už individuálně (např. modlitba, půst) nebo kolektivně (džihád) </a:t>
            </a:r>
            <a:r>
              <a:rPr lang="cs-CZ" altLang="cs-CZ" sz="2200" dirty="0" smtClean="0"/>
              <a:t>– nesplnění je </a:t>
            </a:r>
            <a:r>
              <a:rPr lang="cs-CZ" altLang="cs-CZ" sz="2200" dirty="0"/>
              <a:t>trestáno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200" dirty="0" err="1"/>
              <a:t>mandúb</a:t>
            </a:r>
            <a:r>
              <a:rPr lang="cs-CZ" altLang="cs-CZ" sz="2200" dirty="0"/>
              <a:t> – činy doporučené na základě Prorokových výroků a jeho praxe (nesplnění není trestáno)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200" dirty="0" err="1"/>
              <a:t>mubáh</a:t>
            </a:r>
            <a:r>
              <a:rPr lang="cs-CZ" altLang="cs-CZ" sz="2200" dirty="0"/>
              <a:t> – činy indiferentní (právo o nich mlčí) – nepřikázané ani nezakázané (sedět, spát)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200" dirty="0" err="1"/>
              <a:t>makrúh</a:t>
            </a:r>
            <a:r>
              <a:rPr lang="cs-CZ" altLang="cs-CZ" sz="2200" dirty="0"/>
              <a:t> – činy zavrženíhodné, kterých je třeba se vyvarovat, byť nejsou explicitně zakázané nebo trestné (např. nedodržení přesného způsobu modlitby)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200" dirty="0" err="1"/>
              <a:t>harám</a:t>
            </a:r>
            <a:r>
              <a:rPr lang="cs-CZ" altLang="cs-CZ" sz="2200" dirty="0"/>
              <a:t> (opakem je </a:t>
            </a:r>
            <a:r>
              <a:rPr lang="cs-CZ" altLang="cs-CZ" sz="2200" dirty="0" err="1"/>
              <a:t>halal</a:t>
            </a:r>
            <a:r>
              <a:rPr lang="cs-CZ" altLang="cs-CZ" sz="2200" dirty="0"/>
              <a:t>) – činy zakázané, tedy hříšné a trestné (požívání vepřového masa, pití alkoholu)</a:t>
            </a:r>
          </a:p>
        </p:txBody>
      </p:sp>
    </p:spTree>
    <p:extLst>
      <p:ext uri="{BB962C8B-B14F-4D97-AF65-F5344CB8AC3E}">
        <p14:creationId xmlns:p14="http://schemas.microsoft.com/office/powerpoint/2010/main" val="27596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3200" dirty="0">
                <a:solidFill>
                  <a:schemeClr val="tx1"/>
                </a:solidFill>
              </a:rPr>
              <a:t>Princip personality a </a:t>
            </a:r>
            <a:r>
              <a:rPr lang="cs-CZ" altLang="cs-CZ" sz="3200" dirty="0" smtClean="0">
                <a:solidFill>
                  <a:schemeClr val="tx1"/>
                </a:solidFill>
              </a:rPr>
              <a:t>teritoriality </a:t>
            </a:r>
            <a:endParaRPr lang="cs-CZ" altLang="cs-CZ" sz="3200" dirty="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400" dirty="0"/>
              <a:t>Islámské právo jakožto právo určité náboženské skupiny vychází z </a:t>
            </a:r>
            <a:r>
              <a:rPr lang="cs-CZ" altLang="cs-CZ" sz="2400" b="1" dirty="0"/>
              <a:t>principu personality</a:t>
            </a:r>
            <a:r>
              <a:rPr lang="cs-CZ" altLang="cs-CZ" sz="2400" dirty="0"/>
              <a:t>, vztahuje se na všechny muslimy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400" dirty="0"/>
              <a:t>Jsou-li islámské moci podřízeni i nemuslimové, zejména křesťané a židé, vztahují se na ně buď zvláštní normy nebo jsou podřízeni jurisdikci vlastních soudů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400" dirty="0"/>
              <a:t>Teritoriální prvek má určitý význam – nelze např. trestně stíhat muslima za trestný čin spáchaný mimo území islámského státu </a:t>
            </a:r>
          </a:p>
        </p:txBody>
      </p:sp>
    </p:spTree>
    <p:extLst>
      <p:ext uri="{BB962C8B-B14F-4D97-AF65-F5344CB8AC3E}">
        <p14:creationId xmlns:p14="http://schemas.microsoft.com/office/powerpoint/2010/main" val="59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>
                <a:solidFill>
                  <a:schemeClr val="tx1"/>
                </a:solidFill>
              </a:rPr>
              <a:t>Právo šíitské a sunnitské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600" dirty="0" smtClean="0"/>
              <a:t>Souvisí s prvním rozštěpením obce věřících (</a:t>
            </a:r>
            <a:r>
              <a:rPr lang="cs-CZ" altLang="cs-CZ" sz="2600" dirty="0" err="1" smtClean="0"/>
              <a:t>umma</a:t>
            </a:r>
            <a:r>
              <a:rPr lang="cs-CZ" altLang="cs-CZ" sz="2600" dirty="0" smtClean="0"/>
              <a:t>) nedlouho po Mohamedově smrti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600" dirty="0" smtClean="0"/>
              <a:t>Spor se vedl o otázce </a:t>
            </a:r>
            <a:r>
              <a:rPr lang="cs-CZ" altLang="cs-CZ" sz="2600" b="1" dirty="0" smtClean="0"/>
              <a:t>nástupnictví</a:t>
            </a:r>
            <a:r>
              <a:rPr lang="cs-CZ" altLang="cs-CZ" sz="2600" dirty="0" smtClean="0"/>
              <a:t> v čele obce – zda jím má být člověk volený (sunnité) nebo nástupnictví náleží nejbližšímu rodinnému příslušníkovi z Prorokovy rodiny (šíité)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600" dirty="0" smtClean="0"/>
              <a:t>Šíité dnes tvoří asi 10% z celkového počtu muslimů (Írán, Irák, Bahrajn, </a:t>
            </a:r>
            <a:r>
              <a:rPr lang="cs-CZ" altLang="cs-CZ" sz="2600" dirty="0" err="1" smtClean="0"/>
              <a:t>Ázerbajdžán</a:t>
            </a:r>
            <a:r>
              <a:rPr lang="cs-CZ" altLang="cs-CZ" sz="2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971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>
                <a:solidFill>
                  <a:schemeClr val="tx1"/>
                </a:solidFill>
              </a:rPr>
              <a:t>Právní školy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200" dirty="0"/>
              <a:t>Dalším projevem plurality v rámci islámského práva je existence právních škol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200" dirty="0"/>
              <a:t>Do současné doby se uchovaly pouze čtyři sunitské – </a:t>
            </a:r>
            <a:r>
              <a:rPr lang="cs-CZ" altLang="cs-CZ" sz="2200" b="1" dirty="0"/>
              <a:t>škola </a:t>
            </a:r>
            <a:r>
              <a:rPr lang="cs-CZ" altLang="cs-CZ" sz="2200" b="1" dirty="0" err="1"/>
              <a:t>hanafíjská</a:t>
            </a:r>
            <a:r>
              <a:rPr lang="cs-CZ" altLang="cs-CZ" sz="2200" b="1" dirty="0"/>
              <a:t>, </a:t>
            </a:r>
            <a:r>
              <a:rPr lang="cs-CZ" altLang="cs-CZ" sz="2200" b="1" dirty="0" err="1"/>
              <a:t>málikovská</a:t>
            </a:r>
            <a:r>
              <a:rPr lang="cs-CZ" altLang="cs-CZ" sz="2200" b="1" dirty="0"/>
              <a:t>, </a:t>
            </a:r>
            <a:r>
              <a:rPr lang="cs-CZ" altLang="cs-CZ" sz="2200" b="1" dirty="0" err="1"/>
              <a:t>šáfiovská</a:t>
            </a:r>
            <a:r>
              <a:rPr lang="cs-CZ" altLang="cs-CZ" sz="2200" b="1" dirty="0"/>
              <a:t> a </a:t>
            </a:r>
            <a:r>
              <a:rPr lang="cs-CZ" altLang="cs-CZ" sz="2200" b="1" dirty="0" err="1"/>
              <a:t>hanbalovská</a:t>
            </a:r>
            <a:r>
              <a:rPr lang="cs-CZ" altLang="cs-CZ" sz="2200" dirty="0"/>
              <a:t> </a:t>
            </a:r>
            <a:endParaRPr lang="cs-CZ" altLang="cs-CZ" sz="22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200" dirty="0" smtClean="0"/>
              <a:t>A </a:t>
            </a:r>
            <a:r>
              <a:rPr lang="cs-CZ" altLang="cs-CZ" sz="2200" dirty="0"/>
              <a:t>tři šíitské </a:t>
            </a:r>
            <a:r>
              <a:rPr lang="cs-CZ" altLang="cs-CZ" sz="2200" dirty="0" smtClean="0"/>
              <a:t>– </a:t>
            </a:r>
            <a:r>
              <a:rPr lang="cs-CZ" altLang="cs-CZ" sz="2200" b="1" dirty="0" err="1" smtClean="0"/>
              <a:t>isna</a:t>
            </a:r>
            <a:r>
              <a:rPr lang="cs-CZ" altLang="cs-CZ" sz="2200" b="1" dirty="0" smtClean="0"/>
              <a:t> </a:t>
            </a:r>
            <a:r>
              <a:rPr lang="cs-CZ" altLang="cs-CZ" sz="2200" b="1" dirty="0" err="1" smtClean="0"/>
              <a:t>ašaríjovci</a:t>
            </a:r>
            <a:r>
              <a:rPr lang="cs-CZ" altLang="cs-CZ" sz="2200" b="1" dirty="0"/>
              <a:t>, </a:t>
            </a:r>
            <a:r>
              <a:rPr lang="cs-CZ" altLang="cs-CZ" sz="2200" b="1" dirty="0" err="1"/>
              <a:t>ismajlijovci</a:t>
            </a:r>
            <a:r>
              <a:rPr lang="cs-CZ" altLang="cs-CZ" sz="2200" b="1" dirty="0"/>
              <a:t> a </a:t>
            </a:r>
            <a:r>
              <a:rPr lang="cs-CZ" altLang="cs-CZ" sz="2200" b="1" dirty="0" err="1"/>
              <a:t>zajdíjovci</a:t>
            </a:r>
            <a:r>
              <a:rPr lang="cs-CZ" altLang="cs-CZ" sz="2200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200" dirty="0"/>
              <a:t>Rozdíly mezi jednotlivými </a:t>
            </a:r>
            <a:r>
              <a:rPr lang="cs-CZ" altLang="cs-CZ" sz="2200" dirty="0" smtClean="0"/>
              <a:t>školami </a:t>
            </a:r>
            <a:r>
              <a:rPr lang="cs-CZ" altLang="cs-CZ" sz="2200" dirty="0"/>
              <a:t>mají </a:t>
            </a:r>
            <a:r>
              <a:rPr lang="cs-CZ" altLang="cs-CZ" sz="2200" dirty="0" smtClean="0"/>
              <a:t>původ: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2000" dirty="0" smtClean="0"/>
              <a:t>v</a:t>
            </a:r>
            <a:r>
              <a:rPr lang="cs-CZ" altLang="cs-CZ" sz="2000" dirty="0"/>
              <a:t> uplatňování svobodného úsudku jednotlivých učenců (zvláště v raných vývojových stadiích</a:t>
            </a:r>
            <a:r>
              <a:rPr lang="cs-CZ" altLang="cs-CZ" sz="20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2000" dirty="0" smtClean="0"/>
              <a:t>v</a:t>
            </a:r>
            <a:r>
              <a:rPr lang="cs-CZ" altLang="cs-CZ" sz="2000" dirty="0"/>
              <a:t> místním zvykovém právu a lokálních právních tradicích a </a:t>
            </a:r>
            <a:r>
              <a:rPr lang="cs-CZ" altLang="cs-CZ" sz="2000" dirty="0" smtClean="0"/>
              <a:t>doktrínách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2000" dirty="0" smtClean="0"/>
              <a:t>v rozdílných metodách </a:t>
            </a:r>
            <a:r>
              <a:rPr lang="cs-CZ" altLang="cs-CZ" sz="2000" dirty="0"/>
              <a:t>práce s prameny práva </a:t>
            </a:r>
          </a:p>
        </p:txBody>
      </p:sp>
    </p:spTree>
    <p:extLst>
      <p:ext uri="{BB962C8B-B14F-4D97-AF65-F5344CB8AC3E}">
        <p14:creationId xmlns:p14="http://schemas.microsoft.com/office/powerpoint/2010/main" val="322351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solidFill>
                  <a:schemeClr val="tx1"/>
                </a:solidFill>
              </a:rPr>
              <a:t>Islámské právo jako právo právníků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 smtClean="0"/>
              <a:t>Vzhledem množství právních norem zpracovávaných učenými právníky je islámské právo z velké části </a:t>
            </a:r>
            <a:r>
              <a:rPr lang="cs-CZ" altLang="cs-CZ" sz="2500" b="1" dirty="0" smtClean="0"/>
              <a:t>výsledkem práce právní vědy</a:t>
            </a:r>
            <a:r>
              <a:rPr lang="cs-CZ" altLang="cs-CZ" sz="2500" dirty="0" smtClean="0"/>
              <a:t>, nikoliv produktem činnosti zákonodárce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 smtClean="0"/>
              <a:t>Pro právnická pojednání je typická kazuističnost ve zpracovávání problémových otázek, zacházející někdy až do neuvěřitelných podrobností </a:t>
            </a:r>
          </a:p>
        </p:txBody>
      </p:sp>
    </p:spTree>
    <p:extLst>
      <p:ext uri="{BB962C8B-B14F-4D97-AF65-F5344CB8AC3E}">
        <p14:creationId xmlns:p14="http://schemas.microsoft.com/office/powerpoint/2010/main" val="40568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>
                <a:solidFill>
                  <a:schemeClr val="tx1"/>
                </a:solidFill>
              </a:rPr>
              <a:t>Další rysy islámského práva</a:t>
            </a:r>
            <a:r>
              <a:rPr lang="cs-CZ" altLang="cs-CZ" sz="32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600" dirty="0" smtClean="0"/>
              <a:t>Islámské právo postrádá členění na jednotlivé oblasti či kategorie práva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600" dirty="0" smtClean="0"/>
              <a:t>Neexistuje dělení práva na soukromé a veřejné, hmotné a procesní, nebo na dílčí právní odvětví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600" dirty="0" smtClean="0"/>
              <a:t>O islámském právu můžeme mluvit též jako o přirozeném právu zvláštního typu </a:t>
            </a:r>
          </a:p>
        </p:txBody>
      </p:sp>
    </p:spTree>
    <p:extLst>
      <p:ext uri="{BB962C8B-B14F-4D97-AF65-F5344CB8AC3E}">
        <p14:creationId xmlns:p14="http://schemas.microsoft.com/office/powerpoint/2010/main" val="5439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>
                <a:solidFill>
                  <a:schemeClr val="tx1"/>
                </a:solidFill>
              </a:rPr>
              <a:t>Mohamed – poslední prorok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600" dirty="0"/>
              <a:t>Narodil se ve městě Mekka kolem roku 570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600" dirty="0"/>
              <a:t>Příslušník kmene </a:t>
            </a:r>
            <a:r>
              <a:rPr lang="cs-CZ" altLang="cs-CZ" sz="2600" dirty="0" err="1"/>
              <a:t>Qurajšovců</a:t>
            </a:r>
            <a:r>
              <a:rPr lang="cs-CZ" altLang="cs-CZ" sz="2600" dirty="0"/>
              <a:t>, rodu </a:t>
            </a:r>
            <a:r>
              <a:rPr lang="cs-CZ" altLang="cs-CZ" sz="2600" dirty="0" err="1"/>
              <a:t>Hášimovců</a:t>
            </a:r>
            <a:r>
              <a:rPr lang="cs-CZ" altLang="cs-CZ" sz="2600" dirty="0"/>
              <a:t>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600" dirty="0"/>
              <a:t>Otec zemřel před jeho narozením, matka v 6 letech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600" dirty="0"/>
              <a:t>Obrat v jeho životě nastává poté, co je zaměstnán u bohaté obchodnice </a:t>
            </a:r>
            <a:r>
              <a:rPr lang="cs-CZ" altLang="cs-CZ" sz="2600" dirty="0" err="1"/>
              <a:t>Chadídži</a:t>
            </a:r>
            <a:endParaRPr lang="cs-CZ" altLang="cs-CZ" sz="2600" dirty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600" dirty="0"/>
              <a:t>Tu si ve svých 25 letech bere za manželku </a:t>
            </a:r>
          </a:p>
        </p:txBody>
      </p:sp>
    </p:spTree>
    <p:extLst>
      <p:ext uri="{BB962C8B-B14F-4D97-AF65-F5344CB8AC3E}">
        <p14:creationId xmlns:p14="http://schemas.microsoft.com/office/powerpoint/2010/main" val="5211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>
                <a:solidFill>
                  <a:schemeClr val="tx1"/>
                </a:solidFill>
              </a:rPr>
              <a:t>Zjevení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400" dirty="0"/>
              <a:t>Vzhledem k možnosti styku s Židy a křesťany získává Mohamed představy o Bohu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400" dirty="0"/>
              <a:t>Cílem Mohamedova působení bylo přivést pohanské Araby k monoteismu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400" dirty="0"/>
              <a:t>Kolem roku 610 (v jeho 40 letech) se mu dostává skrze anděla Gabriela prvního zjevení, které zvěstuje svým nejbližším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400" dirty="0"/>
              <a:t>Od tohoto dne přicházel Gabriel za Prorokem často a verše byly později zapsány a jsou známy jako Korán </a:t>
            </a:r>
          </a:p>
        </p:txBody>
      </p:sp>
    </p:spTree>
    <p:extLst>
      <p:ext uri="{BB962C8B-B14F-4D97-AF65-F5344CB8AC3E}">
        <p14:creationId xmlns:p14="http://schemas.microsoft.com/office/powerpoint/2010/main" val="154809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>
                <a:solidFill>
                  <a:schemeClr val="tx1"/>
                </a:solidFill>
              </a:rPr>
              <a:t>Šíření islámu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/>
              <a:t>Nejprve Prorok tři roky </a:t>
            </a:r>
            <a:r>
              <a:rPr lang="cs-CZ" altLang="cs-CZ" sz="2500" dirty="0" smtClean="0"/>
              <a:t>přednášel </a:t>
            </a:r>
            <a:r>
              <a:rPr lang="cs-CZ" altLang="cs-CZ" sz="2500" dirty="0"/>
              <a:t>pouze úzkému kruhu příbuzných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/>
              <a:t>Poté </a:t>
            </a:r>
            <a:r>
              <a:rPr lang="cs-CZ" altLang="cs-CZ" sz="2500" dirty="0" smtClean="0"/>
              <a:t>Mohamed </a:t>
            </a:r>
            <a:r>
              <a:rPr lang="cs-CZ" altLang="cs-CZ" sz="2500" dirty="0"/>
              <a:t>náboženství zveřejnil – islám si získal v Mekce a jejím okolí mnoho přívrženců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500" b="1" dirty="0"/>
              <a:t>Pohanské autority Mekky</a:t>
            </a:r>
            <a:r>
              <a:rPr lang="cs-CZ" altLang="cs-CZ" sz="2500" dirty="0"/>
              <a:t> nejprve na nové náboženství </a:t>
            </a:r>
            <a:r>
              <a:rPr lang="cs-CZ" altLang="cs-CZ" sz="2500" dirty="0" smtClean="0"/>
              <a:t>reagovaly </a:t>
            </a:r>
            <a:r>
              <a:rPr lang="cs-CZ" altLang="cs-CZ" sz="2500" dirty="0"/>
              <a:t>snášenlivě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/>
              <a:t>Když </a:t>
            </a:r>
            <a:r>
              <a:rPr lang="cs-CZ" altLang="cs-CZ" sz="2500" dirty="0" smtClean="0"/>
              <a:t>ale začal </a:t>
            </a:r>
            <a:r>
              <a:rPr lang="cs-CZ" altLang="cs-CZ" sz="2500" dirty="0"/>
              <a:t>Mohamed odsuzovat jejich pohanská božstva, </a:t>
            </a:r>
            <a:r>
              <a:rPr lang="cs-CZ" altLang="cs-CZ" sz="2500" dirty="0" smtClean="0"/>
              <a:t>vzniklo </a:t>
            </a:r>
            <a:r>
              <a:rPr lang="cs-CZ" altLang="cs-CZ" sz="2500" dirty="0"/>
              <a:t>nepřátelství</a:t>
            </a:r>
          </a:p>
        </p:txBody>
      </p:sp>
    </p:spTree>
    <p:extLst>
      <p:ext uri="{BB962C8B-B14F-4D97-AF65-F5344CB8AC3E}">
        <p14:creationId xmlns:p14="http://schemas.microsoft.com/office/powerpoint/2010/main" val="1343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>
                <a:solidFill>
                  <a:schemeClr val="tx1"/>
                </a:solidFill>
              </a:rPr>
              <a:t>Hidžra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600" dirty="0"/>
              <a:t>Po období nenávisti </a:t>
            </a:r>
            <a:r>
              <a:rPr lang="cs-CZ" altLang="cs-CZ" sz="2600" dirty="0" smtClean="0"/>
              <a:t>Prorok a jeho </a:t>
            </a:r>
            <a:r>
              <a:rPr lang="cs-CZ" altLang="cs-CZ" sz="2600" dirty="0"/>
              <a:t>věrní </a:t>
            </a:r>
            <a:r>
              <a:rPr lang="cs-CZ" altLang="cs-CZ" sz="2600" dirty="0" smtClean="0"/>
              <a:t>prchají </a:t>
            </a:r>
            <a:r>
              <a:rPr lang="cs-CZ" altLang="cs-CZ" sz="2600" dirty="0"/>
              <a:t>roku </a:t>
            </a:r>
            <a:r>
              <a:rPr lang="cs-CZ" altLang="cs-CZ" sz="2600" dirty="0" smtClean="0"/>
              <a:t>622 </a:t>
            </a:r>
            <a:r>
              <a:rPr lang="cs-CZ" altLang="cs-CZ" sz="2600" dirty="0"/>
              <a:t>na sever do 350 km vzdálené obce </a:t>
            </a:r>
            <a:r>
              <a:rPr lang="cs-CZ" altLang="cs-CZ" sz="2600" dirty="0" err="1" smtClean="0"/>
              <a:t>Jathrib</a:t>
            </a:r>
            <a:r>
              <a:rPr lang="cs-CZ" altLang="cs-CZ" sz="2600" dirty="0" smtClean="0"/>
              <a:t> (Medína)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600" dirty="0" smtClean="0"/>
              <a:t>Tam je </a:t>
            </a:r>
            <a:r>
              <a:rPr lang="cs-CZ" altLang="cs-CZ" sz="2600" dirty="0"/>
              <a:t>Mohamedovi nabídnuta funkce rozhodce mezi </a:t>
            </a:r>
            <a:r>
              <a:rPr lang="cs-CZ" altLang="cs-CZ" sz="2600" dirty="0" smtClean="0"/>
              <a:t>znesvářenými </a:t>
            </a:r>
            <a:r>
              <a:rPr lang="cs-CZ" altLang="cs-CZ" sz="2600" dirty="0"/>
              <a:t>kmeny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600" dirty="0"/>
              <a:t>Odchod je nazýván </a:t>
            </a:r>
            <a:r>
              <a:rPr lang="cs-CZ" altLang="cs-CZ" sz="2600" b="1" dirty="0"/>
              <a:t>hidžra</a:t>
            </a:r>
            <a:r>
              <a:rPr lang="cs-CZ" altLang="cs-CZ" sz="2600" dirty="0"/>
              <a:t> – rok 622 je zároveň počátkem islámského letopočtu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600" dirty="0"/>
              <a:t>Islámský kalendář je lunární – rok má jen 354 dní </a:t>
            </a:r>
          </a:p>
        </p:txBody>
      </p:sp>
    </p:spTree>
    <p:extLst>
      <p:ext uri="{BB962C8B-B14F-4D97-AF65-F5344CB8AC3E}">
        <p14:creationId xmlns:p14="http://schemas.microsoft.com/office/powerpoint/2010/main" val="23278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>
                <a:solidFill>
                  <a:schemeClr val="tx1"/>
                </a:solidFill>
              </a:rPr>
              <a:t>Medínská ústava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400" dirty="0" err="1"/>
              <a:t>Jathribské</a:t>
            </a:r>
            <a:r>
              <a:rPr lang="cs-CZ" altLang="cs-CZ" sz="2400" dirty="0"/>
              <a:t> kmeny uzavírají s Mohamedem smlouvu, ve které se mj. zavazují k přijetí islámu a respektování Mohameda jako vůdce společenství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400" dirty="0" err="1"/>
              <a:t>Jathrib</a:t>
            </a:r>
            <a:r>
              <a:rPr lang="cs-CZ" altLang="cs-CZ" sz="2400" dirty="0"/>
              <a:t> je přejmenován na „město Prorokovo“ – </a:t>
            </a:r>
            <a:r>
              <a:rPr lang="cs-CZ" altLang="cs-CZ" sz="2400" dirty="0" err="1"/>
              <a:t>Madínat</a:t>
            </a:r>
            <a:r>
              <a:rPr lang="cs-CZ" altLang="cs-CZ" sz="2400" dirty="0"/>
              <a:t> </a:t>
            </a:r>
            <a:r>
              <a:rPr lang="cs-CZ" altLang="cs-CZ" sz="2400" dirty="0" err="1" smtClean="0"/>
              <a:t>an-nabí</a:t>
            </a:r>
            <a:r>
              <a:rPr lang="cs-CZ" altLang="cs-CZ" sz="2400" dirty="0" smtClean="0"/>
              <a:t> (česky </a:t>
            </a:r>
            <a:r>
              <a:rPr lang="cs-CZ" altLang="cs-CZ" sz="2400" dirty="0"/>
              <a:t>Medína).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400" dirty="0"/>
              <a:t>Mohamedův vliv poté dále roste, jsou uzavírány smlouvy s dalšími arabskými kmeny, posléze je poražena i Mekka (630), jejíž obyvatelé přijímají islám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400" dirty="0"/>
              <a:t>Na konci Prorokova života je sjednocena v podstatě celá Arábie. </a:t>
            </a:r>
          </a:p>
        </p:txBody>
      </p:sp>
    </p:spTree>
    <p:extLst>
      <p:ext uri="{BB962C8B-B14F-4D97-AF65-F5344CB8AC3E}">
        <p14:creationId xmlns:p14="http://schemas.microsoft.com/office/powerpoint/2010/main" val="351491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>
                <a:solidFill>
                  <a:schemeClr val="tx1"/>
                </a:solidFill>
              </a:rPr>
              <a:t>Smrt proroka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/>
              <a:t>Prorokovou smrtí v roce </a:t>
            </a:r>
            <a:r>
              <a:rPr lang="cs-CZ" altLang="cs-CZ" sz="2500" dirty="0" smtClean="0"/>
              <a:t>632 </a:t>
            </a:r>
            <a:r>
              <a:rPr lang="cs-CZ" altLang="cs-CZ" sz="2500" dirty="0"/>
              <a:t>se uzavírá řada zjevení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/>
              <a:t>Ve svém souhrnu se zjevení stávají základním pramenem morálky a vodítkem pro život věřících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/>
              <a:t>Mohamed neměl v úmyslu vytvořit nový právní řád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/>
              <a:t>Veršů Koránu, které by řešily vysloveně právní otázky, je velmi málo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/>
              <a:t>Mohamed v podstatě akceptuje předchozí zvykové právo, jen v některých případech jej modifikuje nebo některé praktiky zakazuje</a:t>
            </a:r>
          </a:p>
        </p:txBody>
      </p:sp>
    </p:spTree>
    <p:extLst>
      <p:ext uri="{BB962C8B-B14F-4D97-AF65-F5344CB8AC3E}">
        <p14:creationId xmlns:p14="http://schemas.microsoft.com/office/powerpoint/2010/main" val="5716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>
                <a:solidFill>
                  <a:schemeClr val="tx1"/>
                </a:solidFill>
              </a:rPr>
              <a:t>Čtyři pravověrní chalífové I.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/>
              <a:t>Po smrti Mohamedově je zvolen chalífou </a:t>
            </a:r>
            <a:r>
              <a:rPr lang="cs-CZ" altLang="cs-CZ" sz="2500" b="1" dirty="0" smtClean="0"/>
              <a:t>Abú </a:t>
            </a:r>
            <a:r>
              <a:rPr lang="cs-CZ" altLang="cs-CZ" sz="2500" b="1" dirty="0" err="1"/>
              <a:t>Bakr</a:t>
            </a:r>
            <a:r>
              <a:rPr lang="cs-CZ" altLang="cs-CZ" sz="2500" dirty="0"/>
              <a:t>, který dále pokračuje v expanzi islámského státu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/>
              <a:t>Po něm na jeho místo přichází </a:t>
            </a:r>
            <a:r>
              <a:rPr lang="cs-CZ" altLang="cs-CZ" sz="2500" b="1" dirty="0" err="1"/>
              <a:t>Umar</a:t>
            </a:r>
            <a:r>
              <a:rPr lang="cs-CZ" altLang="cs-CZ" sz="2500" dirty="0"/>
              <a:t>, který navazuje na vojenské úspěchy a jsou mu připisována i první administrativní opatření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 err="1"/>
              <a:t>Umar</a:t>
            </a:r>
            <a:r>
              <a:rPr lang="cs-CZ" altLang="cs-CZ" sz="2500" dirty="0"/>
              <a:t> bývá považován za skutečného zakladatele islámského státu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/>
              <a:t>Musel se vyrovnat se změněnými podmínkami, které už zdaleka nepřipomínaly poměrně homogenní prvotní muslimskou obec</a:t>
            </a:r>
          </a:p>
        </p:txBody>
      </p:sp>
    </p:spTree>
    <p:extLst>
      <p:ext uri="{BB962C8B-B14F-4D97-AF65-F5344CB8AC3E}">
        <p14:creationId xmlns:p14="http://schemas.microsoft.com/office/powerpoint/2010/main" val="18823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P_prezentace_cz_4x3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UP_Prezentace_2.potx" id="{755D0361-9207-4673-B4A5-8DE80FB40899}" vid="{B1A348AD-3F36-40BB-80C1-28390A7D89F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UP_prezentace_cz_4x3</Template>
  <TotalTime>123</TotalTime>
  <Words>806</Words>
  <Application>Microsoft Office PowerPoint</Application>
  <PresentationFormat>Vlastní</PresentationFormat>
  <Paragraphs>128</Paragraphs>
  <Slides>29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UP_prezentace_cz_4x3</vt:lpstr>
      <vt:lpstr>Islámská právní kultura – vznik, vývoj, charakteristika</vt:lpstr>
      <vt:lpstr>Předislámské období </vt:lpstr>
      <vt:lpstr>Mohamed – poslední prorok</vt:lpstr>
      <vt:lpstr>Zjevení</vt:lpstr>
      <vt:lpstr>Šíření islámu</vt:lpstr>
      <vt:lpstr>Hidžra</vt:lpstr>
      <vt:lpstr>Medínská ústava </vt:lpstr>
      <vt:lpstr>Smrt proroka</vt:lpstr>
      <vt:lpstr>Čtyři pravověrní chalífové I. </vt:lpstr>
      <vt:lpstr>Čtyři pravověrní chalífové II.</vt:lpstr>
      <vt:lpstr>Rozšíření islámu za Mohameda a chalífů</vt:lpstr>
      <vt:lpstr>Umajjovci (661 – 750)  </vt:lpstr>
      <vt:lpstr>Abbásovci (750 – 1258) </vt:lpstr>
      <vt:lpstr>Osmanská říše (1299 – 1923)</vt:lpstr>
      <vt:lpstr>Osmanská říše – 1580 </vt:lpstr>
      <vt:lpstr>Kontakt se Západem, modernizace práva </vt:lpstr>
      <vt:lpstr>Svět islámu – 21. století</vt:lpstr>
      <vt:lpstr>Organizace islámské spolupráce</vt:lpstr>
      <vt:lpstr>Světová náboženství</vt:lpstr>
      <vt:lpstr>Islámské právo jako právo zjevené </vt:lpstr>
      <vt:lpstr>Neměnnost islámského práva </vt:lpstr>
      <vt:lpstr>Univerzálnost islámského práva </vt:lpstr>
      <vt:lpstr>Charakter norem islámského práva </vt:lpstr>
      <vt:lpstr>Hodnocení lidských činů z náboženského hlediska</vt:lpstr>
      <vt:lpstr>Princip personality a teritoriality </vt:lpstr>
      <vt:lpstr>Právo šíitské a sunnitské </vt:lpstr>
      <vt:lpstr>Právní školy </vt:lpstr>
      <vt:lpstr>Islámské právo jako právo právníků </vt:lpstr>
      <vt:lpstr>Další rysy islámského práva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Islámská právní kultura – vznik, vývoj, charakteristika</dc:title>
  <dc:creator>Osina</dc:creator>
  <cp:lastModifiedBy>Osina</cp:lastModifiedBy>
  <cp:revision>22</cp:revision>
  <dcterms:created xsi:type="dcterms:W3CDTF">2016-02-21T18:33:31Z</dcterms:created>
  <dcterms:modified xsi:type="dcterms:W3CDTF">2016-02-21T20:36:34Z</dcterms:modified>
</cp:coreProperties>
</file>