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0" y="-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altLang="cs-CZ" sz="4400" dirty="0">
                <a:solidFill>
                  <a:schemeClr val="tx1"/>
                </a:solidFill>
              </a:rPr>
              <a:t>Islámská právní kultura </a:t>
            </a:r>
            <a:br>
              <a:rPr lang="cs-CZ" altLang="cs-CZ" sz="4400" dirty="0">
                <a:solidFill>
                  <a:schemeClr val="tx1"/>
                </a:solidFill>
              </a:rPr>
            </a:br>
            <a:r>
              <a:rPr lang="cs-CZ" altLang="cs-CZ" sz="4400" dirty="0">
                <a:solidFill>
                  <a:schemeClr val="tx1"/>
                </a:solidFill>
              </a:rPr>
              <a:t>– rodinné </a:t>
            </a:r>
            <a:r>
              <a:rPr lang="cs-CZ" altLang="cs-CZ" sz="4400" dirty="0" smtClean="0">
                <a:solidFill>
                  <a:schemeClr val="tx1"/>
                </a:solidFill>
              </a:rPr>
              <a:t>právo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Překážky manželství – náboženství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Muslim si může vzít muslimku nebo příslušnici „lidu Knihy“ (židovku, křesťanku) – děti se stávají muslimy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Muslimka si nemuslima vzít nemůže – takové manželství je absolutně neplatné (výjimka – pokud muž přestoupí k islámu)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87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Překážky manželství – příbuzenství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300" dirty="0"/>
              <a:t>Sňatek je zakázán: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300" dirty="0"/>
              <a:t>s ženichovými ženskými </a:t>
            </a:r>
            <a:r>
              <a:rPr lang="cs-CZ" altLang="cs-CZ" sz="2300" dirty="0" smtClean="0"/>
              <a:t>předky a potomky</a:t>
            </a:r>
            <a:endParaRPr lang="cs-CZ" alt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/>
              <a:t>s bývalými manželkami předků a potomků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300" dirty="0"/>
              <a:t>se sestrami a ženskými </a:t>
            </a:r>
            <a:r>
              <a:rPr lang="cs-CZ" altLang="cs-CZ" sz="2300" dirty="0" smtClean="0"/>
              <a:t>potomky </a:t>
            </a:r>
            <a:r>
              <a:rPr lang="cs-CZ" altLang="cs-CZ" sz="2300" dirty="0"/>
              <a:t>sester a bratrů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300" dirty="0"/>
              <a:t>s tchýněmi a </a:t>
            </a:r>
            <a:r>
              <a:rPr lang="cs-CZ" altLang="cs-CZ" sz="2300" dirty="0" smtClean="0"/>
              <a:t>ženskými potomky </a:t>
            </a:r>
            <a:r>
              <a:rPr lang="cs-CZ" altLang="cs-CZ" sz="2300" dirty="0"/>
              <a:t>manželky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300" dirty="0"/>
              <a:t>s nevlastními dcerami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300" dirty="0"/>
              <a:t>Je povoleno vzít si za manželku sestřenici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300" dirty="0"/>
              <a:t>Příbuzenství „po mléce“ – nelze si vzít kojnou nebo soukojenku</a:t>
            </a:r>
          </a:p>
        </p:txBody>
      </p:sp>
    </p:spTree>
    <p:extLst>
      <p:ext uri="{BB962C8B-B14F-4D97-AF65-F5344CB8AC3E}">
        <p14:creationId xmlns:p14="http://schemas.microsoft.com/office/powerpoint/2010/main" val="2175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Překážky manželství – věk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Věková hranice je určena podle kritéria pohlavní vyspělosti – nejnižší je u žen 9 let a u mužů 12 let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Většina států hranici zákonem zvyšuje na úroveň 15 – </a:t>
            </a:r>
            <a:r>
              <a:rPr lang="cs-CZ" altLang="cs-CZ" sz="2600" dirty="0" smtClean="0"/>
              <a:t>19 let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Na hranici podle práva šaría trvají </a:t>
            </a:r>
            <a:r>
              <a:rPr lang="cs-CZ" altLang="cs-CZ" sz="2600" dirty="0"/>
              <a:t>jen Saúdská Arábie a Jemen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I v případě existence zákonné hranice je možné požádat </a:t>
            </a:r>
            <a:r>
              <a:rPr lang="cs-CZ" altLang="cs-CZ" sz="2600" dirty="0" smtClean="0"/>
              <a:t>soud </a:t>
            </a:r>
            <a:r>
              <a:rPr lang="cs-CZ" altLang="cs-CZ" sz="2600" dirty="0"/>
              <a:t>o povolení sňatku v nižším </a:t>
            </a:r>
            <a:r>
              <a:rPr lang="cs-CZ" altLang="cs-CZ" sz="2600" dirty="0" smtClean="0"/>
              <a:t>věku (např. v Íránu)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284966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Dočasné manželství (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muta</a:t>
            </a:r>
            <a:r>
              <a:rPr lang="cs-CZ" altLang="cs-CZ" sz="3200" dirty="0" smtClean="0">
                <a:solidFill>
                  <a:schemeClr val="tx1"/>
                </a:solidFill>
              </a:rPr>
              <a:t>)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Je to manželský svazek uzavřený </a:t>
            </a:r>
            <a:r>
              <a:rPr lang="cs-CZ" altLang="cs-CZ" u="sng" dirty="0"/>
              <a:t>na dobu určitou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Umožňuje trvale nesezdaným párům udržovat kontakt i sexuální styk, které jsou jinak náboženstvím zakázány.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Uznává jej pouze šíitská větev islámu, sunnité považují svazky </a:t>
            </a:r>
            <a:r>
              <a:rPr lang="cs-CZ" altLang="cs-CZ" dirty="0" err="1"/>
              <a:t>muta</a:t>
            </a:r>
            <a:r>
              <a:rPr lang="cs-CZ" altLang="cs-CZ" dirty="0"/>
              <a:t> za smilstvo.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Doba trvání manželství </a:t>
            </a:r>
            <a:r>
              <a:rPr lang="cs-CZ" altLang="cs-CZ" dirty="0" err="1"/>
              <a:t>muta</a:t>
            </a:r>
            <a:r>
              <a:rPr lang="cs-CZ" altLang="cs-CZ" dirty="0"/>
              <a:t> je stanovena na jeho počátku a pohybuje se od 1 hodiny do 99 let.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Není zde omezení ve formě </a:t>
            </a:r>
            <a:r>
              <a:rPr lang="cs-CZ" altLang="cs-CZ" dirty="0" err="1"/>
              <a:t>tetragamie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Žena nemá právo na výživu, nedědí, má ale též větší svobodu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Po skončení období je možné svazek obnovit. V některých oblastech je svazků </a:t>
            </a:r>
            <a:r>
              <a:rPr lang="cs-CZ" altLang="cs-CZ" dirty="0" err="1"/>
              <a:t>muta</a:t>
            </a:r>
            <a:r>
              <a:rPr lang="cs-CZ" altLang="cs-CZ" dirty="0"/>
              <a:t> využíváno k legalizaci prostituce.</a:t>
            </a:r>
          </a:p>
        </p:txBody>
      </p:sp>
    </p:spTree>
    <p:extLst>
      <p:ext uri="{BB962C8B-B14F-4D97-AF65-F5344CB8AC3E}">
        <p14:creationId xmlns:p14="http://schemas.microsoft.com/office/powerpoint/2010/main" val="649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Zánik manželství – smrt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Zemře-li manžel, je stanovena čekací doba 4 měsíce 10 dní (</a:t>
            </a:r>
            <a:r>
              <a:rPr lang="cs-CZ" altLang="cs-CZ" sz="2400" dirty="0" err="1"/>
              <a:t>idda</a:t>
            </a:r>
            <a:r>
              <a:rPr lang="cs-CZ" altLang="cs-CZ" sz="2400" dirty="0"/>
              <a:t>) – po tuto dobu se žena nemůže znovu vdát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Korán 2:234 – „Pro ty, kdož k Bohu byli povoláni a zanechali manželky, platí, že ony mají vyčkat samy o sobě čtyři měsíce a deset dní. A když dosáhnou lhůty své, nebude pro vás hříchem, jestliže si budou počínat samy se sebou podle zvyklosti uznané. A Bůh dobře ví, co děláte.“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Během </a:t>
            </a:r>
            <a:r>
              <a:rPr lang="cs-CZ" altLang="cs-CZ" sz="2400" dirty="0" err="1"/>
              <a:t>iddy</a:t>
            </a:r>
            <a:r>
              <a:rPr lang="cs-CZ" altLang="cs-CZ" sz="2400" dirty="0"/>
              <a:t> se žena může zasnoubit</a:t>
            </a:r>
          </a:p>
        </p:txBody>
      </p:sp>
    </p:spTree>
    <p:extLst>
      <p:ext uri="{BB962C8B-B14F-4D97-AF65-F5344CB8AC3E}">
        <p14:creationId xmlns:p14="http://schemas.microsoft.com/office/powerpoint/2010/main" val="221724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Zánik manželství – zapuzení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 err="1"/>
              <a:t>Taláq</a:t>
            </a:r>
            <a:r>
              <a:rPr lang="cs-CZ" altLang="cs-CZ"/>
              <a:t> </a:t>
            </a:r>
            <a:r>
              <a:rPr lang="cs-CZ" altLang="cs-CZ" smtClean="0"/>
              <a:t>– je projevem </a:t>
            </a:r>
            <a:r>
              <a:rPr lang="cs-CZ" altLang="cs-CZ" dirty="0"/>
              <a:t>vůle manžela, který jej provede jednostranným prohlášením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Neplatné je zapuzení pod vlivem alkoholu, těžké nemoci, žertem, v duševním rozrušení,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Prohlášení musí být jednoznačné a před svědky – „zapuzuji tě“, „jsi propuštěna“, „jsi sama“ apod.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Formule „zapuzuji tě“ musí být vyslovena třikrát, vždy po lhůtě 1 měsíce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Zánik manželství nastává třetím zapuzením (první dvě lze odvolat)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Existuje i „podmíněný“ </a:t>
            </a:r>
            <a:r>
              <a:rPr lang="cs-CZ" altLang="cs-CZ" dirty="0" err="1"/>
              <a:t>talaq</a:t>
            </a:r>
            <a:r>
              <a:rPr lang="cs-CZ" altLang="cs-CZ" dirty="0"/>
              <a:t> – dojde k němu, nastanou-li určité skutečnosti („Vyjdeš-li z domu, aniž bych o tom věděl, jsi zapuzena“) </a:t>
            </a:r>
          </a:p>
        </p:txBody>
      </p:sp>
    </p:spTree>
    <p:extLst>
      <p:ext uri="{BB962C8B-B14F-4D97-AF65-F5344CB8AC3E}">
        <p14:creationId xmlns:p14="http://schemas.microsoft.com/office/powerpoint/2010/main" val="61592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Zánik manželství – další formy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Chul – dohoda, žena se z manželství vyplatí, zaplatí manželovi náhradu za souhlas s ukončením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err="1"/>
              <a:t>Mubára</a:t>
            </a:r>
            <a:r>
              <a:rPr lang="cs-CZ" altLang="cs-CZ" sz="2600" dirty="0"/>
              <a:t> </a:t>
            </a:r>
            <a:r>
              <a:rPr lang="cs-CZ" altLang="cs-CZ" sz="2600" dirty="0" smtClean="0"/>
              <a:t>– rozvod dohodou </a:t>
            </a:r>
            <a:r>
              <a:rPr lang="cs-CZ" altLang="cs-CZ" sz="2600" dirty="0"/>
              <a:t>za vzdání se všech finančních nároků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err="1"/>
              <a:t>Ílá</a:t>
            </a:r>
            <a:r>
              <a:rPr lang="cs-CZ" altLang="cs-CZ" sz="2600" i="1" dirty="0"/>
              <a:t> </a:t>
            </a:r>
            <a:r>
              <a:rPr lang="cs-CZ" altLang="cs-CZ" sz="2600" i="1" dirty="0" smtClean="0"/>
              <a:t>–</a:t>
            </a:r>
            <a:r>
              <a:rPr lang="cs-CZ" altLang="cs-CZ" sz="2600" dirty="0" smtClean="0"/>
              <a:t> manžel přísahá</a:t>
            </a:r>
            <a:r>
              <a:rPr lang="cs-CZ" altLang="cs-CZ" sz="2600" dirty="0"/>
              <a:t>, že se po dobu čtyř měsíců zdrží manželského styku. Pokud slib dodrží, je manželství definitivně rozvedeno </a:t>
            </a:r>
          </a:p>
        </p:txBody>
      </p:sp>
    </p:spTree>
    <p:extLst>
      <p:ext uri="{BB962C8B-B14F-4D97-AF65-F5344CB8AC3E}">
        <p14:creationId xmlns:p14="http://schemas.microsoft.com/office/powerpoint/2010/main" val="10122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Zánik manželství – rozvod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Některé islámské země dávají oběma partnerům možnost obrátit se na soud (častěji využívá žena)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Nejčastější důvody: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Sňatek v nezletilosti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Odpadnutí od islámu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Hrubé zacházení ze strany manžela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Impotence manžela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Dlouhodobě neznámý pobyt manžela (1 rok)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/>
              <a:t>Zkoumá se vina obou manželů</a:t>
            </a:r>
          </a:p>
        </p:txBody>
      </p:sp>
    </p:spTree>
    <p:extLst>
      <p:ext uri="{BB962C8B-B14F-4D97-AF65-F5344CB8AC3E}">
        <p14:creationId xmlns:p14="http://schemas.microsoft.com/office/powerpoint/2010/main" val="6320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Idda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Po rozvodu je stanovena čekací doba (</a:t>
            </a:r>
            <a:r>
              <a:rPr lang="cs-CZ" altLang="cs-CZ" sz="2400" dirty="0" err="1"/>
              <a:t>idda</a:t>
            </a:r>
            <a:r>
              <a:rPr lang="cs-CZ" altLang="cs-CZ" sz="2400" dirty="0"/>
              <a:t>), po kterou se nelze znovu vdát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u těhotné ženy trvá, dokud nedonosí dítě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u ostatních žen 3 měsíce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err="1"/>
              <a:t>Idda</a:t>
            </a:r>
            <a:r>
              <a:rPr lang="cs-CZ" altLang="cs-CZ" sz="2400" dirty="0"/>
              <a:t> má význam pro zamezení vyloučení manželky z dědění tím, že by byla v očekávání blížící se smrti mužem zapuzena – pokud by se tak přesto stalo a manžel zemřel během </a:t>
            </a:r>
            <a:r>
              <a:rPr lang="cs-CZ" altLang="cs-CZ" sz="2400" dirty="0" err="1"/>
              <a:t>iddy</a:t>
            </a:r>
            <a:r>
              <a:rPr lang="cs-CZ" altLang="cs-CZ" sz="2400" dirty="0"/>
              <a:t>, žena po něm dědí, jako by rozvodu nebylo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Manžel má během </a:t>
            </a:r>
            <a:r>
              <a:rPr lang="cs-CZ" altLang="cs-CZ" sz="2400" dirty="0" err="1"/>
              <a:t>iddy</a:t>
            </a:r>
            <a:r>
              <a:rPr lang="cs-CZ" altLang="cs-CZ" sz="2400" dirty="0"/>
              <a:t> povinnost ženu materiálně zabezpečit</a:t>
            </a:r>
          </a:p>
        </p:txBody>
      </p:sp>
    </p:spTree>
    <p:extLst>
      <p:ext uri="{BB962C8B-B14F-4D97-AF65-F5344CB8AC3E}">
        <p14:creationId xmlns:p14="http://schemas.microsoft.com/office/powerpoint/2010/main" val="40860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Práva a povinnosti manželů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Pro manželské a rodinné vztahy je charakteristické </a:t>
            </a:r>
            <a:r>
              <a:rPr lang="cs-CZ" altLang="cs-CZ" sz="2400" u="sng" dirty="0"/>
              <a:t>patriarchální</a:t>
            </a:r>
            <a:r>
              <a:rPr lang="cs-CZ" altLang="cs-CZ" sz="2400" dirty="0"/>
              <a:t> rozdělení práv a povinností manželů.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Manžel má </a:t>
            </a:r>
            <a:r>
              <a:rPr lang="cs-CZ" altLang="cs-CZ" sz="2400" dirty="0" smtClean="0"/>
              <a:t>právo </a:t>
            </a:r>
            <a:r>
              <a:rPr lang="cs-CZ" altLang="cs-CZ" sz="2400" dirty="0"/>
              <a:t>trestat manželku, neplní-li své povinnosti (fyzicky nebo odepřením výživy</a:t>
            </a:r>
            <a:r>
              <a:rPr lang="cs-CZ" altLang="cs-CZ" sz="2400" dirty="0" smtClean="0"/>
              <a:t>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Manžel může ženě </a:t>
            </a:r>
            <a:r>
              <a:rPr lang="cs-CZ" altLang="cs-CZ" sz="2400" dirty="0"/>
              <a:t>zakázat opouštět dům, může omezit </a:t>
            </a:r>
            <a:r>
              <a:rPr lang="cs-CZ" altLang="cs-CZ" sz="2400" dirty="0" smtClean="0"/>
              <a:t>její pohyb i </a:t>
            </a:r>
            <a:r>
              <a:rPr lang="cs-CZ" altLang="cs-CZ" sz="2400" dirty="0"/>
              <a:t>přístup jejích </a:t>
            </a:r>
            <a:r>
              <a:rPr lang="cs-CZ" altLang="cs-CZ" sz="2400" dirty="0" smtClean="0"/>
              <a:t>příbuzných</a:t>
            </a:r>
            <a:r>
              <a:rPr lang="cs-CZ" altLang="cs-CZ" sz="2400" dirty="0"/>
              <a:t>. 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Žena </a:t>
            </a:r>
            <a:r>
              <a:rPr lang="cs-CZ" altLang="cs-CZ" sz="2400" dirty="0"/>
              <a:t>má </a:t>
            </a:r>
            <a:r>
              <a:rPr lang="cs-CZ" altLang="cs-CZ" sz="2400" dirty="0" smtClean="0"/>
              <a:t>právo </a:t>
            </a:r>
            <a:r>
              <a:rPr lang="cs-CZ" altLang="cs-CZ" sz="2400" dirty="0"/>
              <a:t>za sebe i za děti odmítnout doprovázet manžela na cestách</a:t>
            </a:r>
            <a:r>
              <a:rPr lang="cs-CZ" altLang="cs-CZ" sz="2400" dirty="0" smtClean="0"/>
              <a:t>. Může odepřít poslušnost v případě neplnění vyživovací povinnosti.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Péče o děti – do 7 let věku matka, pak patří děti otci. 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2289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Rodinné právo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Odvětví asi nejvíce ovlivněné normami práva šaría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První kodifikaci rodinného práva najdeme na začátku 20. století v Osmanské říši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Toto odvětví nejvíce odolává změnám a je velmi pomalu reformováno</a:t>
            </a:r>
          </a:p>
        </p:txBody>
      </p:sp>
    </p:spTree>
    <p:extLst>
      <p:ext uri="{BB962C8B-B14F-4D97-AF65-F5344CB8AC3E}">
        <p14:creationId xmlns:p14="http://schemas.microsoft.com/office/powerpoint/2010/main" val="1200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Majetkové vztahy manželů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Neexistuje žádná obdoba společného jmění manželů, islámské právo nezná ani věno.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Žena má právo na </a:t>
            </a:r>
            <a:r>
              <a:rPr lang="cs-CZ" altLang="cs-CZ" sz="2400" u="sng" dirty="0"/>
              <a:t>obvěnění</a:t>
            </a:r>
            <a:r>
              <a:rPr lang="cs-CZ" altLang="cs-CZ" sz="2400" dirty="0"/>
              <a:t> a na </a:t>
            </a:r>
            <a:r>
              <a:rPr lang="cs-CZ" altLang="cs-CZ" sz="2400" u="sng" dirty="0"/>
              <a:t>výživu</a:t>
            </a:r>
            <a:r>
              <a:rPr lang="cs-CZ" altLang="cs-CZ" sz="2400" dirty="0"/>
              <a:t> ze strany </a:t>
            </a:r>
            <a:r>
              <a:rPr lang="cs-CZ" altLang="cs-CZ" sz="2400" dirty="0" smtClean="0"/>
              <a:t>manžela.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Výši věna může žena nechat na uvážení manžela. 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Pokud </a:t>
            </a:r>
            <a:r>
              <a:rPr lang="cs-CZ" altLang="cs-CZ" sz="2400" dirty="0"/>
              <a:t>obvěnění není dohodnuto, náleží manželce obvěnění přiměřené sociální situaci </a:t>
            </a:r>
            <a:r>
              <a:rPr lang="cs-CZ" altLang="cs-CZ" sz="2400" dirty="0" smtClean="0"/>
              <a:t>nevěsty.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 případě rozvodu </a:t>
            </a:r>
            <a:r>
              <a:rPr lang="cs-CZ" altLang="cs-CZ" sz="2400" dirty="0" smtClean="0"/>
              <a:t>má muž povinnost </a:t>
            </a:r>
            <a:r>
              <a:rPr lang="cs-CZ" altLang="cs-CZ" sz="2400" dirty="0"/>
              <a:t>vyplatit celé </a:t>
            </a:r>
            <a:r>
              <a:rPr lang="cs-CZ" altLang="cs-CZ" sz="2400" dirty="0" smtClean="0"/>
              <a:t>obvěnění.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Vyživovací povinnost vůči dětem – synové do konce studia, dcery do svatby.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357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Rodina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b="1" u="sng" dirty="0"/>
              <a:t>Rodina</a:t>
            </a:r>
            <a:r>
              <a:rPr lang="cs-CZ" altLang="cs-CZ" sz="2400" dirty="0"/>
              <a:t> je jediná skupina založená na pokrevním příbuzenství, kterou islám uznává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Islám se staví proti kmenovému pojetí pospolitosti, neboť společná víra má překonávat kmenovou solidaritu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Islám </a:t>
            </a:r>
            <a:r>
              <a:rPr lang="cs-CZ" altLang="cs-CZ" sz="2400" b="1" u="sng" dirty="0"/>
              <a:t>odmítá celibát</a:t>
            </a:r>
            <a:r>
              <a:rPr lang="cs-CZ" altLang="cs-CZ" sz="2400" dirty="0"/>
              <a:t>, každému člověku je doporučeno vstoupit do manželství </a:t>
            </a:r>
            <a:endParaRPr lang="cs-CZ" altLang="cs-CZ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 smtClean="0"/>
              <a:t>Korán </a:t>
            </a:r>
            <a:r>
              <a:rPr lang="cs-CZ" altLang="cs-CZ" sz="2200" dirty="0"/>
              <a:t>24:32 „Umožňujte sňatek svobodným, žijícím mezi vámi, a rovněž bezúhonným z vašich otroků a otrokyň. A jsou-li potřební, Bůh je obohatí z laskavosti Své a Bůh je velkorysý, vševědoucí.“</a:t>
            </a:r>
          </a:p>
        </p:txBody>
      </p:sp>
    </p:spTree>
    <p:extLst>
      <p:ext uri="{BB962C8B-B14F-4D97-AF65-F5344CB8AC3E}">
        <p14:creationId xmlns:p14="http://schemas.microsoft.com/office/powerpoint/2010/main" val="2064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Manželství – důvody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Islám nedovoluje pohlavní styk mimo manželství – šaría stanoví tvrdé tresty (100 ran bičem, ukamenování)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Hlavní motivy podle islámské právní vědy: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Pohlavní styk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Plození potomstva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Spojení dvou rodin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Zajištění ženy</a:t>
            </a:r>
          </a:p>
        </p:txBody>
      </p:sp>
    </p:spTree>
    <p:extLst>
      <p:ext uri="{BB962C8B-B14F-4D97-AF65-F5344CB8AC3E}">
        <p14:creationId xmlns:p14="http://schemas.microsoft.com/office/powerpoint/2010/main" val="6258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Manželství – charakteristika 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Je smlouvou soukromého práva, vykazuje stopy po vývoji ze smlouvy o prodeji nevěsty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Spadá do oblasti práva </a:t>
            </a:r>
            <a:r>
              <a:rPr lang="cs-CZ" altLang="cs-CZ" sz="2600" dirty="0" err="1"/>
              <a:t>ibadát</a:t>
            </a:r>
            <a:r>
              <a:rPr lang="cs-CZ" altLang="cs-CZ" sz="2600" dirty="0"/>
              <a:t> (vztahy k Bohu) i </a:t>
            </a:r>
            <a:r>
              <a:rPr lang="cs-CZ" altLang="cs-CZ" sz="2600" dirty="0" err="1"/>
              <a:t>muamalát</a:t>
            </a:r>
            <a:r>
              <a:rPr lang="cs-CZ" altLang="cs-CZ" sz="2600" dirty="0"/>
              <a:t> (vztahy mezi lidmi)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Uzavření smlouvy předchází zasnoubení – návrh muže vůči ženě doprovázený zasláním darů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Pokud je návrh přijat, může být uzavřena smlouva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Zasnoubení lze zrušit</a:t>
            </a:r>
          </a:p>
        </p:txBody>
      </p:sp>
    </p:spTree>
    <p:extLst>
      <p:ext uri="{BB962C8B-B14F-4D97-AF65-F5344CB8AC3E}">
        <p14:creationId xmlns:p14="http://schemas.microsoft.com/office/powerpoint/2010/main" val="45250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Manželství – forma uzavření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Ženich uzavírá smlouvu se zákonným zástupcem nevěsty (pochází to již z předislámských obyčejů)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Zákonným zástupcem nevěsty je její nejbližší mužský příbuzný dle dědické posloupnosti, pokud není nikdo k dispozici, je jím soudce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Smlouva musí být uzavřena v přítomnosti svědků, a to dvou mužů nebo jednoho muže a dvou žen  </a:t>
            </a:r>
          </a:p>
        </p:txBody>
      </p:sp>
    </p:spTree>
    <p:extLst>
      <p:ext uri="{BB962C8B-B14F-4D97-AF65-F5344CB8AC3E}">
        <p14:creationId xmlns:p14="http://schemas.microsoft.com/office/powerpoint/2010/main" val="10834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Manželství – zastoupení ženy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Pokud je nevěsta nezletilá, lze ji provdat i proti její vůli (ve chvíli, kdy dospěje, může ale sňatek zrušit)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Dospělá nevěsta musí dát souhlas, i mlčky či konkludentně (úsměv)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Zástupce má ale právo odporovat, jsou-li snoubenci rozdílného rodu či sociálního postavení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Manželská smlouva musí být úředně registrována – potom se lze práv a povinností domáhat u soudu</a:t>
            </a:r>
          </a:p>
        </p:txBody>
      </p:sp>
    </p:spTree>
    <p:extLst>
      <p:ext uri="{BB962C8B-B14F-4D97-AF65-F5344CB8AC3E}">
        <p14:creationId xmlns:p14="http://schemas.microsoft.com/office/powerpoint/2010/main" val="17976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Manželství – obdarování ženy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Mahr – záruka finančního zabezpečení ženy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Výše je dohodnuta v manželské smlouvě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Zpravidla jde o finanční obnos nebo nějakou cennost (šperky)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Vlastníkem </a:t>
            </a:r>
            <a:r>
              <a:rPr lang="cs-CZ" altLang="cs-CZ" sz="2400" dirty="0" err="1"/>
              <a:t>mahru</a:t>
            </a:r>
            <a:r>
              <a:rPr lang="cs-CZ" altLang="cs-CZ" sz="2400" dirty="0"/>
              <a:t> je žena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Výše </a:t>
            </a:r>
            <a:r>
              <a:rPr lang="cs-CZ" altLang="cs-CZ" sz="2400" dirty="0" err="1"/>
              <a:t>mahru</a:t>
            </a:r>
            <a:r>
              <a:rPr lang="cs-CZ" altLang="cs-CZ" sz="2400" dirty="0"/>
              <a:t> není přesně stanovena, řídí se sociálním statusem a zvyklostmi dané země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Splatnost je zpravidla podpisem smlouvy či naplněním manželství, může to být i jiný okamžik (rozvod, smrt manžela)</a:t>
            </a:r>
          </a:p>
        </p:txBody>
      </p:sp>
    </p:spTree>
    <p:extLst>
      <p:ext uri="{BB962C8B-B14F-4D97-AF65-F5344CB8AC3E}">
        <p14:creationId xmlns:p14="http://schemas.microsoft.com/office/powerpoint/2010/main" val="383275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Manželství – polygamie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Muž </a:t>
            </a:r>
            <a:r>
              <a:rPr lang="cs-CZ" altLang="cs-CZ" sz="2400" dirty="0"/>
              <a:t>může mít </a:t>
            </a:r>
            <a:r>
              <a:rPr lang="cs-CZ" altLang="cs-CZ" sz="2400" u="sng" dirty="0"/>
              <a:t>až čtyři manželky</a:t>
            </a:r>
            <a:r>
              <a:rPr lang="cs-CZ" altLang="cs-CZ" sz="2400" dirty="0"/>
              <a:t>, dokáže-li se o všechny spravedlivě postarat přiměřeně svému postavení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Korán 4:3 – „</a:t>
            </a:r>
            <a:r>
              <a:rPr lang="cs-CZ" altLang="cs-CZ" sz="2000" i="1" dirty="0"/>
              <a:t>Bojíte-li se, že nebudete spravedliví k sirotkům … berte si za manželky ženy takové, které jsou vám příjemné, dvě, tři a čtyři; avšak bojíte-li se, že nebudete spravedliví, tedy si vezměte jen jednu nebo ty, jimiž vládnou pravice vaše. A tak se nejlépe vyhnete odchýlení</a:t>
            </a:r>
            <a:r>
              <a:rPr lang="cs-CZ" altLang="cs-CZ" sz="2000" dirty="0"/>
              <a:t>.“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Polygamie je zakázána v Turecku a Tunisku, většina islámských zemí ji povoluje, ale klade často různé překážky (souhlas první ženy, </a:t>
            </a:r>
            <a:r>
              <a:rPr lang="cs-CZ" altLang="cs-CZ" sz="2400" dirty="0" smtClean="0"/>
              <a:t>zákaz v manželské smlouvě, zkoumání </a:t>
            </a:r>
            <a:r>
              <a:rPr lang="cs-CZ" altLang="cs-CZ" sz="2400" dirty="0"/>
              <a:t>finanční situace muže, vyšší poplatek za registraci)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Více se s mnohoženstvím lze setkat v bohatých zemích Perského </a:t>
            </a:r>
            <a:r>
              <a:rPr lang="cs-CZ" altLang="cs-CZ" sz="2400" dirty="0" smtClean="0"/>
              <a:t>zálivu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22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165</TotalTime>
  <Words>1196</Words>
  <Application>Microsoft Office PowerPoint</Application>
  <PresentationFormat>Vlastní</PresentationFormat>
  <Paragraphs>113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UP_prezentace_cz_4x3</vt:lpstr>
      <vt:lpstr>Islámská právní kultura  – rodinné právo</vt:lpstr>
      <vt:lpstr>Rodinné právo</vt:lpstr>
      <vt:lpstr>Rodina</vt:lpstr>
      <vt:lpstr>Manželství – důvody </vt:lpstr>
      <vt:lpstr>Manželství – charakteristika  </vt:lpstr>
      <vt:lpstr>Manželství – forma uzavření</vt:lpstr>
      <vt:lpstr>Manželství – zastoupení ženy</vt:lpstr>
      <vt:lpstr>Manželství – obdarování ženy</vt:lpstr>
      <vt:lpstr>Manželství – polygamie</vt:lpstr>
      <vt:lpstr>Překážky manželství – náboženství </vt:lpstr>
      <vt:lpstr>Překážky manželství – příbuzenství</vt:lpstr>
      <vt:lpstr>Překážky manželství – věk </vt:lpstr>
      <vt:lpstr>Dočasné manželství (muta) </vt:lpstr>
      <vt:lpstr>Zánik manželství – smrt </vt:lpstr>
      <vt:lpstr>Zánik manželství – zapuzení </vt:lpstr>
      <vt:lpstr>Zánik manželství – další formy</vt:lpstr>
      <vt:lpstr>Zánik manželství – rozvod </vt:lpstr>
      <vt:lpstr>Idda</vt:lpstr>
      <vt:lpstr>Práva a povinnosti manželů</vt:lpstr>
      <vt:lpstr>Majetkové vztahy manželů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Islámská právní kultura  – rodinné právo</dc:title>
  <dc:creator>Osina</dc:creator>
  <cp:lastModifiedBy>Osina</cp:lastModifiedBy>
  <cp:revision>30</cp:revision>
  <dcterms:created xsi:type="dcterms:W3CDTF">2016-03-14T10:19:22Z</dcterms:created>
  <dcterms:modified xsi:type="dcterms:W3CDTF">2016-04-08T12:26:47Z</dcterms:modified>
</cp:coreProperties>
</file>