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2"/>
  </p:notes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</p:sldIdLst>
  <p:sldSz cx="8999538" cy="6840538"/>
  <p:notesSz cx="6858000" cy="9144000"/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320" y="-102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8EE4EC-FC1D-4A5C-A5BA-DA124659C1D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231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 dirty="0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autor prezentace, datum prezentace, univerzitní oddělení, fakulta, adresa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mtClean="0"/>
              <a:t>autor prezentace, datum prezentace, univerzitní oddělení, fakulta, adresa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5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altLang="cs-CZ" sz="4400" dirty="0">
                <a:solidFill>
                  <a:schemeClr val="tx1"/>
                </a:solidFill>
              </a:rPr>
              <a:t>Islámská právní kultura </a:t>
            </a:r>
            <a:br>
              <a:rPr lang="cs-CZ" altLang="cs-CZ" sz="4400" dirty="0">
                <a:solidFill>
                  <a:schemeClr val="tx1"/>
                </a:solidFill>
              </a:rPr>
            </a:br>
            <a:r>
              <a:rPr lang="cs-CZ" altLang="cs-CZ" sz="4400" dirty="0">
                <a:solidFill>
                  <a:schemeClr val="tx1"/>
                </a:solidFill>
              </a:rPr>
              <a:t>– trestní právo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114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Donucení</a:t>
            </a:r>
            <a:r>
              <a:rPr lang="cs-CZ" altLang="cs-CZ" dirty="0" smtClean="0"/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Muslimští právníci zastávají názor, že donucení je důvodem zproštění trestní odpovědnosti, jestliže jsou splněny následující podmínky: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Pachatel násilí musí být schopen uskutečnit fyzické násilí nebo pohrůžku - např. donucení není možné ze strany dítěte.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000" dirty="0"/>
              <a:t>Oběť se musí důvodně domnívat, že její konání či opomenutí je nutné za účelem odvrácení smrti nebo vážné újmy; musí se domnívat, že újma hrozí neprodleně.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Donucení vylučuje trestní odpovědnost i tehdy, jestliže výhrůžka není namířena přímo směrem k oběti, to znamená, že někdo může jednat za účelem odvrácení smrti nebo tělesné újmy třetí osoby.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Poškození majetku nebo jiných práv (např. křivé obvinění) není považováno za donucení.</a:t>
            </a:r>
          </a:p>
        </p:txBody>
      </p:sp>
    </p:spTree>
    <p:extLst>
      <p:ext uri="{BB962C8B-B14F-4D97-AF65-F5344CB8AC3E}">
        <p14:creationId xmlns:p14="http://schemas.microsoft.com/office/powerpoint/2010/main" val="832802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Krajní nouze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Osoba </a:t>
            </a:r>
            <a:r>
              <a:rPr lang="cs-CZ" altLang="cs-CZ" sz="2400" dirty="0"/>
              <a:t>musí být konfrontována s výběrem mezi dvěma zly bez možnosti úniku. </a:t>
            </a:r>
            <a:endParaRPr lang="cs-CZ" altLang="cs-CZ" sz="24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Krajní </a:t>
            </a:r>
            <a:r>
              <a:rPr lang="cs-CZ" altLang="cs-CZ" sz="2400" dirty="0"/>
              <a:t>nouze nenastává, jestliže obránce </a:t>
            </a:r>
            <a:r>
              <a:rPr lang="cs-CZ" altLang="cs-CZ" sz="2400" u="sng" dirty="0"/>
              <a:t>má třetí alternativu</a:t>
            </a:r>
            <a:r>
              <a:rPr lang="cs-CZ" altLang="cs-CZ" sz="2400" dirty="0"/>
              <a:t>, která je méně škodlivá než případný trestný čin.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Obránce se musí důvodně domnívat, že škoda, kterou způsobí, </a:t>
            </a:r>
            <a:r>
              <a:rPr lang="cs-CZ" altLang="cs-CZ" sz="2400" u="sng" dirty="0"/>
              <a:t>zabrání jiné větší škodě</a:t>
            </a:r>
            <a:r>
              <a:rPr lang="cs-CZ" altLang="cs-CZ" sz="2400" dirty="0"/>
              <a:t>. Škoda na lidském zdraví se považuje za větší než škoda na majetku.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Obránce nesmí být iniciátorem donucující síly. Např. jestliže člověk úmyslně vyhodí do vzduchu dům a zraní někoho na útěku, nemůže se hájit krajní nouzí. </a:t>
            </a:r>
          </a:p>
        </p:txBody>
      </p:sp>
    </p:spTree>
    <p:extLst>
      <p:ext uri="{BB962C8B-B14F-4D97-AF65-F5344CB8AC3E}">
        <p14:creationId xmlns:p14="http://schemas.microsoft.com/office/powerpoint/2010/main" val="19405351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Nutná obrana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Podle islámu je </a:t>
            </a:r>
            <a:r>
              <a:rPr lang="cs-CZ" altLang="cs-CZ" sz="2200" u="sng" dirty="0"/>
              <a:t>každý oprávněn bránit vlastní nebo cizí život</a:t>
            </a:r>
            <a:r>
              <a:rPr lang="cs-CZ" altLang="cs-CZ" sz="2200" dirty="0"/>
              <a:t>, </a:t>
            </a:r>
            <a:r>
              <a:rPr lang="cs-CZ" altLang="cs-CZ" sz="2200" u="sng" dirty="0"/>
              <a:t>majetek nebo čest</a:t>
            </a:r>
            <a:r>
              <a:rPr lang="cs-CZ" altLang="cs-CZ" sz="2200" dirty="0"/>
              <a:t>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Muslimští právníci tvrdí, že jestliže je někdo napaden druhou osobou s vražedným záměrem a neexistuje způsob jak odvrátit agresi kromě zabití či zranění agresora, bránící se osobě nebude uložen trest. Stejně se bude postupovat, jestliže někdo brání cizí život.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Obránce může použít pouze takový stupeň síly, který je nutný k odvrácení agrese bez zneužití či excesu. </a:t>
            </a: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Jestliže </a:t>
            </a:r>
            <a:r>
              <a:rPr lang="cs-CZ" altLang="cs-CZ" sz="2200" dirty="0"/>
              <a:t>použitá síla je nadměrná, obránce bude trestně odpovědný.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V rozhodném momentu obrany nastala situace, kdy je nemožné se spolehnout na ochranu veřejné autority. </a:t>
            </a:r>
          </a:p>
        </p:txBody>
      </p:sp>
    </p:spTree>
    <p:extLst>
      <p:ext uri="{BB962C8B-B14F-4D97-AF65-F5344CB8AC3E}">
        <p14:creationId xmlns:p14="http://schemas.microsoft.com/office/powerpoint/2010/main" val="24229376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Klasifikace trestných činů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Obecně lze rozdělit trestné činy do tří oblastí: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cs-CZ" altLang="cs-CZ" sz="2400" dirty="0" smtClean="0"/>
              <a:t>První zahrnuje trestné činy proti Bohu, resp. náboženství (</a:t>
            </a:r>
            <a:r>
              <a:rPr lang="cs-CZ" altLang="cs-CZ" sz="2400" i="1" dirty="0" err="1" smtClean="0"/>
              <a:t>hadd</a:t>
            </a:r>
            <a:r>
              <a:rPr lang="cs-CZ" altLang="cs-CZ" sz="2400" i="1" dirty="0" smtClean="0"/>
              <a:t>, </a:t>
            </a:r>
            <a:r>
              <a:rPr lang="cs-CZ" altLang="cs-CZ" sz="2400" i="1" dirty="0" err="1" smtClean="0"/>
              <a:t>hudud</a:t>
            </a:r>
            <a:r>
              <a:rPr lang="cs-CZ" altLang="cs-CZ" sz="2400" dirty="0" smtClean="0"/>
              <a:t>),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cs-CZ" altLang="cs-CZ" sz="2400" dirty="0" smtClean="0"/>
              <a:t>Druhá oblast má charakter civilních deliktů, po jejichž spáchání vzniká nárok na odškodné nebo odvetu (</a:t>
            </a:r>
            <a:r>
              <a:rPr lang="cs-CZ" altLang="cs-CZ" sz="2400" i="1" dirty="0" err="1" smtClean="0"/>
              <a:t>qisás</a:t>
            </a:r>
            <a:r>
              <a:rPr lang="cs-CZ" altLang="cs-CZ" sz="2400" dirty="0" smtClean="0"/>
              <a:t>).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cs-CZ" altLang="cs-CZ" sz="2400" dirty="0" smtClean="0"/>
              <a:t>Třetí, zvláštní kategorií, jsou společensky nebezpečná jednání, která jsou trestána na základě světského práva (</a:t>
            </a:r>
            <a:r>
              <a:rPr lang="cs-CZ" altLang="cs-CZ" sz="2400" i="1" dirty="0" err="1" smtClean="0"/>
              <a:t>tazir</a:t>
            </a:r>
            <a:r>
              <a:rPr lang="cs-CZ" altLang="cs-CZ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6359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Trestné činy proti Bohu –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hadd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Zločiny proti Bohu jsou </a:t>
            </a:r>
            <a:r>
              <a:rPr lang="cs-CZ" altLang="cs-CZ" dirty="0" smtClean="0"/>
              <a:t>vymezené </a:t>
            </a:r>
            <a:r>
              <a:rPr lang="cs-CZ" altLang="cs-CZ" dirty="0"/>
              <a:t>přímo </a:t>
            </a:r>
            <a:r>
              <a:rPr lang="cs-CZ" altLang="cs-CZ" dirty="0" smtClean="0"/>
              <a:t>Koránem. </a:t>
            </a:r>
            <a:endParaRPr lang="cs-CZ" altLang="cs-CZ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Jejich potrestání je Božím nárokem, a proto nelze na základě vůle oběti od jejich stíhání upustit.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Patří sem cizoložství, krádež, organizované lupičství, pomluva, vzpoura, pití alkoholu, odpadnutí od víry.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Zmíněné delikty jsou postihovány </a:t>
            </a:r>
            <a:r>
              <a:rPr lang="cs-CZ" altLang="cs-CZ" dirty="0" smtClean="0"/>
              <a:t>tresty, </a:t>
            </a:r>
            <a:r>
              <a:rPr lang="cs-CZ" altLang="cs-CZ" dirty="0"/>
              <a:t>které mají rovněž podklad v </a:t>
            </a:r>
            <a:r>
              <a:rPr lang="cs-CZ" altLang="cs-CZ" dirty="0" smtClean="0"/>
              <a:t>Koránu – zahrnují trest </a:t>
            </a:r>
            <a:r>
              <a:rPr lang="cs-CZ" altLang="cs-CZ" dirty="0"/>
              <a:t>smrti, utětí končetiny nebo zbičování.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Náboženský charakter této oblasti se projevuje i v institutu „aktivního pokání“ – pachateli </a:t>
            </a:r>
            <a:r>
              <a:rPr lang="cs-CZ" altLang="cs-CZ" u="sng" dirty="0"/>
              <a:t>projevujícímu účinnou lítost</a:t>
            </a:r>
            <a:r>
              <a:rPr lang="cs-CZ" altLang="cs-CZ" dirty="0"/>
              <a:t> je např. zmírněn trest.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Dokazování je obtížné, neboť jsou kladeny vysoké nároky na svědky (v otázce počtu i kvality). </a:t>
            </a:r>
          </a:p>
        </p:txBody>
      </p:sp>
    </p:spTree>
    <p:extLst>
      <p:ext uri="{BB962C8B-B14F-4D97-AF65-F5344CB8AC3E}">
        <p14:creationId xmlns:p14="http://schemas.microsoft.com/office/powerpoint/2010/main" val="27499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Cizoložství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b="1" dirty="0"/>
              <a:t>Cizoložství</a:t>
            </a:r>
            <a:r>
              <a:rPr lang="cs-CZ" altLang="cs-CZ" sz="2200" dirty="0"/>
              <a:t> je v islámském právu dobrovolný pohlavní styk s někým jiným než manželem či manželkou bez ohledu na to, zda je pachatel svobodný nebo ne.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Jelikož </a:t>
            </a:r>
            <a:r>
              <a:rPr lang="cs-CZ" altLang="cs-CZ" sz="2200" dirty="0"/>
              <a:t>islámská víra klade zvláštní důraz na ochranu a zachování čisté pokrevní linie v komunitě věřících, páchání cizoložství je přísně odsuzováno. Potomci by nemuseli vědět, kdo je jejich pravým rodičem a rodinné jednotky by se mohly rozpadnout.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Za </a:t>
            </a:r>
            <a:r>
              <a:rPr lang="cs-CZ" altLang="cs-CZ" sz="2200" dirty="0"/>
              <a:t>cizoložství jsou stanoveny tresty podle postavení viníka. </a:t>
            </a:r>
            <a:r>
              <a:rPr lang="cs-CZ" altLang="cs-CZ" sz="2200" u="sng" dirty="0"/>
              <a:t>Jestliže je ženatý respektive vdaná, má být potrestán smrtí ukamenováním. Jestliže je svobodný, trestem bude sto ran holí. </a:t>
            </a:r>
          </a:p>
        </p:txBody>
      </p:sp>
    </p:spTree>
    <p:extLst>
      <p:ext uri="{BB962C8B-B14F-4D97-AF65-F5344CB8AC3E}">
        <p14:creationId xmlns:p14="http://schemas.microsoft.com/office/powerpoint/2010/main" val="1254387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Krádež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b="1" dirty="0"/>
              <a:t>Krádeže</a:t>
            </a:r>
            <a:r>
              <a:rPr lang="cs-CZ" altLang="cs-CZ" sz="2200" dirty="0"/>
              <a:t> se dopustí ten, kdo se zmocní cizího movitého majetku bez souhlasu jeho vlastníka s úmyslem si jej přisvojit. </a:t>
            </a: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Závažnost </a:t>
            </a:r>
            <a:r>
              <a:rPr lang="cs-CZ" altLang="cs-CZ" sz="2200" dirty="0"/>
              <a:t>krádeže závisí na hodnotě ukradených věcí a může být také ovlivněna způsobem provedení činu.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Aby se jednalo o krádež, požadují muslimští učenci, aby se odcizený majetek nacházel na soukromém místě a zloděj vniknul na toto místo s cílem jej ukrást</a:t>
            </a:r>
            <a:r>
              <a:rPr lang="cs-CZ" altLang="cs-CZ" sz="2200" dirty="0" smtClean="0"/>
              <a:t>.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Ukradená </a:t>
            </a:r>
            <a:r>
              <a:rPr lang="cs-CZ" altLang="cs-CZ" sz="2200" dirty="0"/>
              <a:t>věc musí mít určitou hodnotu, ale </a:t>
            </a:r>
            <a:r>
              <a:rPr lang="cs-CZ" altLang="cs-CZ" sz="2200" dirty="0" smtClean="0"/>
              <a:t>právní autority se liší </a:t>
            </a:r>
            <a:r>
              <a:rPr lang="cs-CZ" altLang="cs-CZ" sz="2200" dirty="0"/>
              <a:t>v přesném stanovení této hodnoty.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u="sng" dirty="0"/>
              <a:t>Trestem za krádež je podle práva šaría useknutí ruky.</a:t>
            </a:r>
            <a:r>
              <a:rPr lang="cs-CZ" altLang="cs-CZ" sz="2200" dirty="0"/>
              <a:t> Aby bylo dostatečně odstrašující pro ostatní, </a:t>
            </a:r>
            <a:r>
              <a:rPr lang="cs-CZ" altLang="cs-CZ" sz="2200" dirty="0" smtClean="0"/>
              <a:t>má </a:t>
            </a:r>
            <a:r>
              <a:rPr lang="cs-CZ" altLang="cs-CZ" sz="2200" dirty="0"/>
              <a:t>být vykonáno veřejně</a:t>
            </a:r>
            <a:r>
              <a:rPr lang="cs-CZ" altLang="cs-CZ" sz="2200" dirty="0" smtClean="0"/>
              <a:t>.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515823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Organizované lupičství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b="1" dirty="0"/>
              <a:t>Organizované lupičství</a:t>
            </a:r>
            <a:r>
              <a:rPr lang="cs-CZ" altLang="cs-CZ" dirty="0"/>
              <a:t> je mnohem závažnější než krádež, protože je spácháno za použití síly. Proto je trest stanovený Koránem obzvláště krutý, aby byl tento zločin vymýcen.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/>
              <a:t>Mezi muslimskými právníky existuje neshoda v tom, zda tresty za tento trestný čin mají být aplikovány rozdílně podle závažnosti jeho spáchání. Někteří říkají, že soudce má právo vybrat odpovídající trest a záleží tedy na jeho uvážení. Další ovšem tvrdí, že tresty jsou odstupňovány podle závažnosti činu bez možnosti soudcova uvážení takto: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1900" dirty="0"/>
              <a:t>Jestliže lupič zabije, bude popraven mečem.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1900" dirty="0"/>
              <a:t>Jestliže ukradne peníze, jeho pravá ruka a levá noha budou useknuty.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1900" dirty="0"/>
              <a:t>Jestliže pouze vystraší přepadené, bude vyhoštěn ze země.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1900" dirty="0"/>
              <a:t>Jestliže zabije a také odcizí majetek, bude ukřižován.</a:t>
            </a:r>
          </a:p>
        </p:txBody>
      </p:sp>
    </p:spTree>
    <p:extLst>
      <p:ext uri="{BB962C8B-B14F-4D97-AF65-F5344CB8AC3E}">
        <p14:creationId xmlns:p14="http://schemas.microsoft.com/office/powerpoint/2010/main" val="1120531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Pomluva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b="1" dirty="0"/>
              <a:t>Pomluva</a:t>
            </a:r>
            <a:r>
              <a:rPr lang="cs-CZ" altLang="cs-CZ" sz="2500" dirty="0"/>
              <a:t> je falešným obviněním z  cizoložství.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Jestliže někdo obviní ženu, vdanou či svobodnou, z cizoložství bez poskytnutí čtyř svědků, stává se pomlouvačem a bude potrestán </a:t>
            </a:r>
            <a:r>
              <a:rPr lang="cs-CZ" altLang="cs-CZ" sz="2500" u="sng" dirty="0"/>
              <a:t>osmdesáti ranami holí</a:t>
            </a:r>
            <a:r>
              <a:rPr lang="cs-CZ" altLang="cs-CZ" sz="2500" dirty="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Pomluvou není, jestliže manžel obviní svou manželku z cizoložství bez poskytnutí svědků</a:t>
            </a:r>
            <a:r>
              <a:rPr lang="cs-CZ" altLang="cs-CZ" sz="2500" dirty="0" smtClean="0"/>
              <a:t>.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4136266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Vzpoura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b="1" dirty="0"/>
              <a:t>Vzpoura</a:t>
            </a:r>
            <a:r>
              <a:rPr lang="cs-CZ" altLang="cs-CZ" sz="2200" dirty="0"/>
              <a:t> je definována většinou právníků jako povstání proti legitimnímu vládci za použití síly</a:t>
            </a:r>
            <a:r>
              <a:rPr lang="cs-CZ" altLang="cs-CZ" sz="2200" dirty="0" smtClean="0"/>
              <a:t>. </a:t>
            </a:r>
            <a:r>
              <a:rPr lang="cs-CZ" altLang="cs-CZ" sz="2200" dirty="0"/>
              <a:t>Jestliže je vzpoura bezdůvodná, jsou bandity a </a:t>
            </a:r>
            <a:r>
              <a:rPr lang="cs-CZ" altLang="cs-CZ" sz="2200" dirty="0" smtClean="0"/>
              <a:t>mají být </a:t>
            </a:r>
            <a:r>
              <a:rPr lang="cs-CZ" altLang="cs-CZ" sz="2200" dirty="0"/>
              <a:t>potrestáni podle Koránu </a:t>
            </a:r>
            <a:r>
              <a:rPr lang="cs-CZ" altLang="cs-CZ" sz="2200" u="sng" dirty="0"/>
              <a:t>trestem smrti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Jestliže </a:t>
            </a:r>
            <a:r>
              <a:rPr lang="cs-CZ" altLang="cs-CZ" sz="2200" dirty="0"/>
              <a:t>požadavky povstalců jsou spravedlivé, protože vládce se odchýlil ze správné cesty, je vzbouřencem sám vládce. </a:t>
            </a: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Ti</a:t>
            </a:r>
            <a:r>
              <a:rPr lang="cs-CZ" altLang="cs-CZ" sz="2200" dirty="0"/>
              <a:t>, kdo se vzbouřili, nebudou potrestáni, neboť islámské právo dává muslimům právo vzbouřit se proti nespravedlivému a zlému vládci a odstranit jej z úřadu.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Jestliže požadavky vzbouřenců jsou bezdůvodné, měli by muslimové podporovat vládce v jeho boji proti vzpouře.</a:t>
            </a:r>
          </a:p>
        </p:txBody>
      </p:sp>
    </p:spTree>
    <p:extLst>
      <p:ext uri="{BB962C8B-B14F-4D97-AF65-F5344CB8AC3E}">
        <p14:creationId xmlns:p14="http://schemas.microsoft.com/office/powerpoint/2010/main" val="4198915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Funkce trestního práva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Moralizující </a:t>
            </a:r>
            <a:r>
              <a:rPr lang="cs-CZ" altLang="cs-CZ" sz="2500" dirty="0"/>
              <a:t>a preventivní nástroj.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Snaží se změnit </a:t>
            </a:r>
            <a:r>
              <a:rPr lang="cs-CZ" altLang="cs-CZ" sz="2500" dirty="0"/>
              <a:t>člověka prostřednictvím islámských ideálů a morálky.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Přiměřeně varuje před pácháním trestných činů a hrozí pachatelům drastickými tresty v pozemském i posmrtném životě.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 smtClean="0"/>
              <a:t>Předchází </a:t>
            </a:r>
            <a:r>
              <a:rPr lang="cs-CZ" altLang="cs-CZ" sz="2500" dirty="0"/>
              <a:t>zločinu zablokováním cesty k jeho spáchání (například zákazem užívání alkoholu).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Chrání muslimy podporou uzavírání sňatků v nízkém věku a vyžaduje od bohatých, aby přispívali méně majetným. </a:t>
            </a:r>
          </a:p>
        </p:txBody>
      </p:sp>
    </p:spTree>
    <p:extLst>
      <p:ext uri="{BB962C8B-B14F-4D97-AF65-F5344CB8AC3E}">
        <p14:creationId xmlns:p14="http://schemas.microsoft.com/office/powerpoint/2010/main" val="2676407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Konzumace alkoholických nápojů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Jelikož </a:t>
            </a:r>
            <a:r>
              <a:rPr lang="cs-CZ" altLang="cs-CZ" sz="2200" dirty="0"/>
              <a:t>muslimům bylo zakázáno pití vína během modliteb a ty byly uloženy vykonávat pětkrát denně od východu do západu slunce, zákon, který zakazoval požívání alkoholu, byl shledán vhodným.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Tento zákaz zahrnuje všechny typy látek, které způsobují otupění smyslů a vědomí, bez ohledu na to jak se jmenují (také drogy).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Trest za  požití alkoholu je stanoven v sunně a je jím výprask holí. Právo ovšem nedefinuje přesný počet ran, který má být aplikován. </a:t>
            </a: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Jedna </a:t>
            </a:r>
            <a:r>
              <a:rPr lang="cs-CZ" altLang="cs-CZ" sz="2200" dirty="0"/>
              <a:t>skupina právníků doporučuje </a:t>
            </a:r>
            <a:r>
              <a:rPr lang="cs-CZ" altLang="cs-CZ" sz="2200" u="sng" dirty="0"/>
              <a:t>osmdesát ran</a:t>
            </a:r>
            <a:r>
              <a:rPr lang="cs-CZ" altLang="cs-CZ" sz="2200" dirty="0"/>
              <a:t> podle praxe druhého </a:t>
            </a:r>
            <a:r>
              <a:rPr lang="cs-CZ" altLang="cs-CZ" sz="2200" dirty="0" err="1"/>
              <a:t>chalify</a:t>
            </a:r>
            <a:r>
              <a:rPr lang="cs-CZ" altLang="cs-CZ" sz="2200" dirty="0"/>
              <a:t> Omara. Druhá skupina tvrdí, že je to </a:t>
            </a:r>
            <a:r>
              <a:rPr lang="cs-CZ" altLang="cs-CZ" sz="2200" u="sng" dirty="0"/>
              <a:t>čtyřicet ran</a:t>
            </a:r>
            <a:r>
              <a:rPr lang="cs-CZ" altLang="cs-CZ" sz="2200" dirty="0"/>
              <a:t> podle praxe prvního a čtvrtého </a:t>
            </a:r>
            <a:r>
              <a:rPr lang="cs-CZ" altLang="cs-CZ" sz="2200" dirty="0" err="1"/>
              <a:t>chalify</a:t>
            </a:r>
            <a:r>
              <a:rPr lang="cs-CZ" altLang="cs-CZ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464094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Odpadlictví od víry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b="1" dirty="0"/>
              <a:t>Odpadlictví od víry</a:t>
            </a:r>
            <a:r>
              <a:rPr lang="cs-CZ" altLang="cs-CZ" sz="2200" dirty="0"/>
              <a:t> znamená zřeknutí se islámské víry po období jejího </a:t>
            </a:r>
            <a:r>
              <a:rPr lang="cs-CZ" altLang="cs-CZ" sz="2200" dirty="0" smtClean="0"/>
              <a:t>zachovávání – je zakázáno Koránem. 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Všechny </a:t>
            </a:r>
            <a:r>
              <a:rPr lang="cs-CZ" altLang="cs-CZ" sz="2200" dirty="0"/>
              <a:t>texty Koránu zakazující odpadlictví demonstrují záhubu čekající toho, kdo spáchá tento čin, ale žádný z nich nestanoví pozemský trest, který má následovat. Sunna takový trest uvádí </a:t>
            </a:r>
            <a:r>
              <a:rPr lang="cs-CZ" altLang="cs-CZ" sz="2200" dirty="0" smtClean="0"/>
              <a:t>– je jím </a:t>
            </a:r>
            <a:r>
              <a:rPr lang="cs-CZ" altLang="cs-CZ" sz="2200" u="sng" dirty="0"/>
              <a:t>trest smrti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Obviněný musí spáchat úmyslný a výslovný skutek, pozitivní či negativní, který ukazuje jeho odmítání islámské víry, jako je odmítání existence jednoho Boha, </a:t>
            </a:r>
            <a:r>
              <a:rPr lang="cs-CZ" altLang="cs-CZ" sz="2200" dirty="0" smtClean="0"/>
              <a:t>odmítání </a:t>
            </a:r>
            <a:r>
              <a:rPr lang="cs-CZ" altLang="cs-CZ" sz="2200" dirty="0"/>
              <a:t>zásad víry (modlitba, almužna, půst).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Obviněnému je poskytnut určitý čas pro lítost a návrat k islámu před uložením trestu. Jestliže lituje, trest mu nebude uložen.</a:t>
            </a:r>
          </a:p>
        </p:txBody>
      </p:sp>
    </p:spTree>
    <p:extLst>
      <p:ext uri="{BB962C8B-B14F-4D97-AF65-F5344CB8AC3E}">
        <p14:creationId xmlns:p14="http://schemas.microsoft.com/office/powerpoint/2010/main" val="29043053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Efektivita trestů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hudud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Tělesné tresty v islámském trestním právu jsou vykonávány během krátké doby a způsobují pachateli dočasnou fyzickou bolest.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Tyto tresty jej mají odradit od páchání dalších zločinů a předcházejí tomu, aby byl ve vězení a po tuto dobu nebyl schopen živit sebe a svou rodinu a také se o ni starat (což vede často k dalším zločinům).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/>
              <a:t>Vězení jsou (kromě toho, že představují pro veřejné rozpočty velkou finanční zátěž) vhodným prostředím pro vyškolení prvně trestaného pachatele ve zkušeného zločince.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100" dirty="0" smtClean="0"/>
              <a:t>Islámské </a:t>
            </a:r>
            <a:r>
              <a:rPr lang="cs-CZ" altLang="cs-CZ" sz="2100" dirty="0"/>
              <a:t>trestní právo vyžaduje, aby byly tresty </a:t>
            </a:r>
            <a:r>
              <a:rPr lang="cs-CZ" altLang="cs-CZ" sz="2100" dirty="0" err="1"/>
              <a:t>hudud</a:t>
            </a:r>
            <a:r>
              <a:rPr lang="cs-CZ" altLang="cs-CZ" sz="2100" dirty="0"/>
              <a:t> vykonávány veřejně. Tento </a:t>
            </a:r>
            <a:r>
              <a:rPr lang="cs-CZ" altLang="cs-CZ" sz="2100" dirty="0" smtClean="0"/>
              <a:t>postup má realizovat </a:t>
            </a:r>
            <a:r>
              <a:rPr lang="cs-CZ" altLang="cs-CZ" sz="2100" dirty="0"/>
              <a:t>cíl generální </a:t>
            </a:r>
            <a:r>
              <a:rPr lang="cs-CZ" altLang="cs-CZ" sz="2100" dirty="0" smtClean="0"/>
              <a:t>prevence.</a:t>
            </a:r>
            <a:endParaRPr lang="cs-CZ" altLang="cs-CZ" sz="2100" dirty="0"/>
          </a:p>
        </p:txBody>
      </p:sp>
    </p:spTree>
    <p:extLst>
      <p:ext uri="{BB962C8B-B14F-4D97-AF65-F5344CB8AC3E}">
        <p14:creationId xmlns:p14="http://schemas.microsoft.com/office/powerpoint/2010/main" val="4045682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err="1">
                <a:solidFill>
                  <a:schemeClr val="tx1"/>
                </a:solidFill>
              </a:rPr>
              <a:t>Tr</a:t>
            </a:r>
            <a:r>
              <a:rPr lang="cs-CZ" altLang="cs-CZ" sz="3200" dirty="0">
                <a:solidFill>
                  <a:schemeClr val="tx1"/>
                </a:solidFill>
              </a:rPr>
              <a:t>. činy proti tělesné integritě – </a:t>
            </a:r>
            <a:r>
              <a:rPr lang="cs-CZ" altLang="cs-CZ" sz="3200" dirty="0" err="1">
                <a:solidFill>
                  <a:schemeClr val="tx1"/>
                </a:solidFill>
              </a:rPr>
              <a:t>qisás</a:t>
            </a:r>
            <a:r>
              <a:rPr lang="cs-CZ" altLang="cs-CZ" sz="3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Z hlediska závažnosti představují tyto trestné činy střední skupinu mezi </a:t>
            </a:r>
            <a:r>
              <a:rPr lang="cs-CZ" altLang="cs-CZ" sz="2400" dirty="0" err="1"/>
              <a:t>hudud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tazir</a:t>
            </a:r>
            <a:r>
              <a:rPr lang="cs-CZ" altLang="cs-CZ" sz="2400" dirty="0"/>
              <a:t>. Jsou tedy méně závažné než </a:t>
            </a:r>
            <a:r>
              <a:rPr lang="cs-CZ" altLang="cs-CZ" sz="2400" dirty="0" err="1"/>
              <a:t>hudud</a:t>
            </a:r>
            <a:r>
              <a:rPr lang="cs-CZ" altLang="cs-CZ" sz="2400" dirty="0"/>
              <a:t>, ale závažnější než </a:t>
            </a:r>
            <a:r>
              <a:rPr lang="cs-CZ" altLang="cs-CZ" sz="2400" dirty="0" err="1"/>
              <a:t>tazir</a:t>
            </a:r>
            <a:r>
              <a:rPr lang="cs-CZ" altLang="cs-CZ" sz="2400" dirty="0"/>
              <a:t>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Trestné činy </a:t>
            </a:r>
            <a:r>
              <a:rPr lang="cs-CZ" altLang="cs-CZ" sz="2400" dirty="0" err="1"/>
              <a:t>qisás</a:t>
            </a:r>
            <a:r>
              <a:rPr lang="cs-CZ" altLang="cs-CZ" sz="2400" dirty="0"/>
              <a:t> jsou páchány proti tělesné integritě úmyslně nebo z nedbalosti.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Jsou v moderním trestním právu nazývány „trestné činy proti životu a zdraví“.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Řadí se sem vražda, zabití, úmyslné poškození zdraví či zmrzačení a nedbalostní poškození zdraví či zmrzačení.</a:t>
            </a:r>
          </a:p>
        </p:txBody>
      </p:sp>
    </p:spTree>
    <p:extLst>
      <p:ext uri="{BB962C8B-B14F-4D97-AF65-F5344CB8AC3E}">
        <p14:creationId xmlns:p14="http://schemas.microsoft.com/office/powerpoint/2010/main" val="16793703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Tresty za činy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qisás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Trest aplikovatelný za úmyslné činy proti tělesné integritě stanoví Korán.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Korán 5:45 - „</a:t>
            </a:r>
            <a:r>
              <a:rPr lang="cs-CZ" altLang="cs-CZ" sz="2200" i="1" dirty="0"/>
              <a:t>A předepsali jsme jim v Tóře: duši za duši, oko za oko, nos za nos, ucho za ucho, zub za zub a za zranění mstu. A kdo místo toho dá almužnu, bude to pro něj vykoupením z hříchů. Ti pak, kdo nesoudí podle toho, co seslal Bůh, ti věru jsou nespravedliví</a:t>
            </a:r>
            <a:r>
              <a:rPr lang="cs-CZ" altLang="cs-CZ" sz="2200" dirty="0"/>
              <a:t>.“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err="1"/>
              <a:t>Qisás</a:t>
            </a:r>
            <a:r>
              <a:rPr lang="cs-CZ" altLang="cs-CZ" sz="2200" dirty="0"/>
              <a:t> znamená rovnocenné postižení té osoby, která spáchala trestný čin, tělesnou újmou ze strany oběti nebo její rodiny. Jinými slovy jde o rovnocennou odplatu.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Je třeba zdůraznit, že tresty </a:t>
            </a:r>
            <a:r>
              <a:rPr lang="cs-CZ" altLang="cs-CZ" sz="2200" dirty="0" err="1"/>
              <a:t>qisás</a:t>
            </a:r>
            <a:r>
              <a:rPr lang="cs-CZ" altLang="cs-CZ" sz="2200" dirty="0"/>
              <a:t> jsou aplikovatelné pouze na trestné činy proti tělesné </a:t>
            </a:r>
            <a:r>
              <a:rPr lang="cs-CZ" altLang="cs-CZ" sz="2200" dirty="0" smtClean="0"/>
              <a:t>integritě. 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0436536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Dija</a:t>
            </a:r>
            <a:r>
              <a:rPr lang="cs-CZ" altLang="cs-CZ" sz="3200" dirty="0" smtClean="0">
                <a:solidFill>
                  <a:schemeClr val="tx1"/>
                </a:solidFill>
              </a:rPr>
              <a:t> I.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 err="1"/>
              <a:t>Qisas</a:t>
            </a:r>
            <a:r>
              <a:rPr lang="cs-CZ" altLang="cs-CZ" dirty="0"/>
              <a:t> je zakotven </a:t>
            </a:r>
            <a:r>
              <a:rPr lang="cs-CZ" altLang="cs-CZ" dirty="0" smtClean="0"/>
              <a:t>proto</a:t>
            </a:r>
            <a:r>
              <a:rPr lang="cs-CZ" altLang="cs-CZ" dirty="0"/>
              <a:t>, aby uspokojil obecnou tendenci po mstě ze strany oběti a členů její rodiny a zároveň </a:t>
            </a:r>
            <a:r>
              <a:rPr lang="cs-CZ" altLang="cs-CZ" b="1" dirty="0"/>
              <a:t>zabránil excesům při odplatě</a:t>
            </a:r>
            <a:r>
              <a:rPr lang="cs-CZ" altLang="cs-CZ" dirty="0"/>
              <a:t>, které by mohly vyústit ve větší násilí a škody na zdraví.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 err="1"/>
              <a:t>Dija</a:t>
            </a:r>
            <a:r>
              <a:rPr lang="cs-CZ" altLang="cs-CZ" dirty="0"/>
              <a:t> (krvavé peníze) je peněžitý obnos placený pachatelem nebo jeho rodinou oběti činu nebo její rodině. </a:t>
            </a:r>
            <a:endParaRPr lang="cs-CZ" altLang="cs-CZ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 smtClean="0"/>
              <a:t>V </a:t>
            </a:r>
            <a:r>
              <a:rPr lang="cs-CZ" altLang="cs-CZ" dirty="0"/>
              <a:t>moderní terminologii je to kompenzace placená poškozené osobě (případně její rodině, pokud poškozený nežije) s tím rozdílem, že </a:t>
            </a:r>
            <a:r>
              <a:rPr lang="cs-CZ" altLang="cs-CZ" dirty="0" err="1"/>
              <a:t>dija</a:t>
            </a:r>
            <a:r>
              <a:rPr lang="cs-CZ" altLang="cs-CZ" dirty="0"/>
              <a:t> je v islámském právu trestem, zatímco kompenzace je institut civilního práva.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dirty="0" err="1"/>
              <a:t>Dija</a:t>
            </a:r>
            <a:r>
              <a:rPr lang="cs-CZ" altLang="cs-CZ" dirty="0"/>
              <a:t> je stanovena zejména u </a:t>
            </a:r>
            <a:r>
              <a:rPr lang="cs-CZ" altLang="cs-CZ" dirty="0" smtClean="0"/>
              <a:t>nedbalostních </a:t>
            </a:r>
            <a:r>
              <a:rPr lang="cs-CZ" altLang="cs-CZ" dirty="0"/>
              <a:t>trestných činů proti tělesné integritě. Může být také aplikována v případech úmyslného poškození zdraví, jestliže oběť nebo mstitel se vzdá práva na </a:t>
            </a:r>
            <a:r>
              <a:rPr lang="cs-CZ" altLang="cs-CZ" dirty="0" err="1"/>
              <a:t>qisas</a:t>
            </a:r>
            <a:r>
              <a:rPr lang="cs-CZ" alt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33000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err="1" smtClean="0">
                <a:solidFill>
                  <a:schemeClr val="tx1"/>
                </a:solidFill>
              </a:rPr>
              <a:t>Dija</a:t>
            </a:r>
            <a:r>
              <a:rPr lang="cs-CZ" altLang="cs-CZ" sz="3200" dirty="0" smtClean="0">
                <a:solidFill>
                  <a:schemeClr val="tx1"/>
                </a:solidFill>
              </a:rPr>
              <a:t> II.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Jestliže pachatel je příliš chudý na to, aby zaplatil, je vyzvána jeho rodina (širší rodinný klan). Tento princip má podněcovat rodinu k tomu, aby vedla své členy k odpovědnému chování.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Aby zakotvil princip rovnosti mezi lidmi před zákonem, prorok Mohamed stanovil jednotnou hodnotu </a:t>
            </a:r>
            <a:r>
              <a:rPr lang="cs-CZ" altLang="cs-CZ" sz="2200" dirty="0" err="1"/>
              <a:t>dija</a:t>
            </a:r>
            <a:r>
              <a:rPr lang="cs-CZ" altLang="cs-CZ" sz="2200" dirty="0"/>
              <a:t> pro všechny lidi bez rozdílu společenského postavení – sto kusů </a:t>
            </a:r>
            <a:r>
              <a:rPr lang="cs-CZ" altLang="cs-CZ" sz="2200" dirty="0" smtClean="0"/>
              <a:t>dobytka.</a:t>
            </a:r>
            <a:endParaRPr lang="cs-CZ" altLang="cs-CZ" sz="22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Učenci se shodují, že suma </a:t>
            </a:r>
            <a:r>
              <a:rPr lang="cs-CZ" altLang="cs-CZ" sz="2200" dirty="0" err="1"/>
              <a:t>dija</a:t>
            </a:r>
            <a:r>
              <a:rPr lang="cs-CZ" altLang="cs-CZ" sz="2200" dirty="0"/>
              <a:t> požadovaná za ženu se rovná polovině sumy za muže. </a:t>
            </a: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To </a:t>
            </a:r>
            <a:r>
              <a:rPr lang="cs-CZ" altLang="cs-CZ" sz="2200" dirty="0"/>
              <a:t>je odůvodněno faktem, že podle práva šaría jsou muži ekonomickou základnou společnosti, jsou živiteli rodiny. Mají </a:t>
            </a:r>
            <a:r>
              <a:rPr lang="cs-CZ" altLang="cs-CZ" sz="2200" dirty="0" smtClean="0"/>
              <a:t>odpovědnost </a:t>
            </a:r>
            <a:r>
              <a:rPr lang="cs-CZ" altLang="cs-CZ" sz="2200" dirty="0"/>
              <a:t>za ekonomické zabezpečení rodiny.</a:t>
            </a:r>
          </a:p>
        </p:txBody>
      </p:sp>
    </p:spTree>
    <p:extLst>
      <p:ext uri="{BB962C8B-B14F-4D97-AF65-F5344CB8AC3E}">
        <p14:creationId xmlns:p14="http://schemas.microsoft.com/office/powerpoint/2010/main" val="20263426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Trestné činy ostatní –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tazir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Kategorie trestných činů </a:t>
            </a:r>
            <a:r>
              <a:rPr lang="cs-CZ" altLang="cs-CZ" sz="2200" dirty="0" err="1" smtClean="0"/>
              <a:t>tazir</a:t>
            </a:r>
            <a:r>
              <a:rPr lang="cs-CZ" altLang="cs-CZ" sz="2200" dirty="0" smtClean="0"/>
              <a:t> </a:t>
            </a:r>
            <a:r>
              <a:rPr lang="cs-CZ" altLang="cs-CZ" sz="2200" dirty="0"/>
              <a:t>je nejméně závažnou v islámském trestním právu.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Legalita těchto trestných činů a trestů za ně je založena na </a:t>
            </a:r>
            <a:r>
              <a:rPr lang="cs-CZ" altLang="cs-CZ" sz="2200" dirty="0" err="1"/>
              <a:t>idžmě</a:t>
            </a:r>
            <a:r>
              <a:rPr lang="cs-CZ" altLang="cs-CZ" sz="2200" dirty="0"/>
              <a:t>, která uznává právo muslimského státu kriminalizovat a trestat veškeré nepatřičné chování způsobující fyzické, sociální, politické, finanční nebo morální škody jednotlivci nebo celé společnosti.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Tato </a:t>
            </a:r>
            <a:r>
              <a:rPr lang="cs-CZ" altLang="cs-CZ" sz="2200" dirty="0"/>
              <a:t>kategorie zahrnuje veškeré nepatřičné chování, které nespadá do kategorie </a:t>
            </a:r>
            <a:r>
              <a:rPr lang="cs-CZ" altLang="cs-CZ" sz="2200" dirty="0" err="1"/>
              <a:t>hudud</a:t>
            </a:r>
            <a:r>
              <a:rPr lang="cs-CZ" altLang="cs-CZ" sz="2200" dirty="0"/>
              <a:t> či </a:t>
            </a:r>
            <a:r>
              <a:rPr lang="cs-CZ" altLang="cs-CZ" sz="2200" dirty="0" err="1"/>
              <a:t>qisas</a:t>
            </a:r>
            <a:r>
              <a:rPr lang="cs-CZ" altLang="cs-CZ" sz="2200" dirty="0"/>
              <a:t>. </a:t>
            </a:r>
            <a:endParaRPr lang="cs-CZ" altLang="cs-CZ" sz="2200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Proto </a:t>
            </a:r>
            <a:r>
              <a:rPr lang="cs-CZ" altLang="cs-CZ" sz="2200" dirty="0"/>
              <a:t>také není možné vytvořit vyčerpávající seznam jednání zakládajících trestné činy </a:t>
            </a:r>
            <a:r>
              <a:rPr lang="cs-CZ" altLang="cs-CZ" sz="2200" dirty="0" err="1"/>
              <a:t>tazir</a:t>
            </a:r>
            <a:r>
              <a:rPr lang="cs-CZ" alt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20378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Obsah kategorie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tazir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Definice trestných činů je </a:t>
            </a:r>
            <a:r>
              <a:rPr lang="cs-CZ" altLang="cs-CZ" sz="2200" dirty="0" smtClean="0"/>
              <a:t>na </a:t>
            </a:r>
            <a:r>
              <a:rPr lang="cs-CZ" altLang="cs-CZ" sz="2200" dirty="0"/>
              <a:t>uvážení státní moci.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Tato diskreční pravomoc však není absolutní, musí být vykonávána v souladu s duchem obecných pravidel práva šaría a veřejným </a:t>
            </a:r>
            <a:r>
              <a:rPr lang="cs-CZ" altLang="cs-CZ" sz="2200" dirty="0" smtClean="0"/>
              <a:t>zájmem. Činy kategorie </a:t>
            </a:r>
            <a:r>
              <a:rPr lang="cs-CZ" altLang="cs-CZ" sz="2200" dirty="0" err="1" smtClean="0"/>
              <a:t>tazir</a:t>
            </a:r>
            <a:r>
              <a:rPr lang="cs-CZ" altLang="cs-CZ" sz="2200" dirty="0" smtClean="0"/>
              <a:t> jsou:</a:t>
            </a:r>
            <a:endParaRPr lang="cs-CZ" altLang="cs-CZ" sz="2200" dirty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200" dirty="0"/>
              <a:t>Trestné činy příbuzné </a:t>
            </a:r>
            <a:r>
              <a:rPr lang="cs-CZ" altLang="cs-CZ" sz="2200" dirty="0" err="1" smtClean="0"/>
              <a:t>hudud</a:t>
            </a:r>
            <a:r>
              <a:rPr lang="cs-CZ" altLang="cs-CZ" sz="2200" dirty="0" smtClean="0"/>
              <a:t> </a:t>
            </a:r>
            <a:r>
              <a:rPr lang="cs-CZ" altLang="cs-CZ" sz="2200" dirty="0"/>
              <a:t>(</a:t>
            </a:r>
            <a:r>
              <a:rPr lang="cs-CZ" altLang="cs-CZ" sz="2200" u="sng" dirty="0"/>
              <a:t>drobná krádež, pokus cizoložství, homosexualita, znásilnění</a:t>
            </a:r>
            <a:r>
              <a:rPr lang="cs-CZ" altLang="cs-CZ" sz="2200" dirty="0"/>
              <a:t>).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200" dirty="0"/>
              <a:t>Jednání zakázaná právem šaría bez určení </a:t>
            </a:r>
            <a:r>
              <a:rPr lang="cs-CZ" altLang="cs-CZ" sz="2200" dirty="0" smtClean="0"/>
              <a:t>trestu </a:t>
            </a:r>
            <a:r>
              <a:rPr lang="cs-CZ" altLang="cs-CZ" sz="2200" dirty="0" err="1"/>
              <a:t>uložitelného</a:t>
            </a:r>
            <a:r>
              <a:rPr lang="cs-CZ" altLang="cs-CZ" sz="2200" dirty="0"/>
              <a:t> v tomto světě (</a:t>
            </a:r>
            <a:r>
              <a:rPr lang="cs-CZ" altLang="cs-CZ" sz="2200" u="sng" dirty="0"/>
              <a:t>požití vepřového masa, křivé svědectví, lichva</a:t>
            </a:r>
            <a:r>
              <a:rPr lang="cs-CZ" altLang="cs-CZ" sz="2200" dirty="0"/>
              <a:t>).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cs-CZ" altLang="cs-CZ" sz="2200" dirty="0"/>
              <a:t>Jakékoli jiné jednání, které může způsobit škodu veřejnému zájmu či veřejnému pořádku nebo individuálním </a:t>
            </a:r>
            <a:r>
              <a:rPr lang="cs-CZ" altLang="cs-CZ" sz="2200" dirty="0" smtClean="0"/>
              <a:t>právům (</a:t>
            </a:r>
            <a:r>
              <a:rPr lang="cs-CZ" altLang="cs-CZ" sz="2200" u="sng" dirty="0" smtClean="0"/>
              <a:t>porušení </a:t>
            </a:r>
            <a:r>
              <a:rPr lang="cs-CZ" altLang="cs-CZ" sz="2200" u="sng" dirty="0"/>
              <a:t>dopravních pravidel, podvod, zpronevěra, korupce, hospodářské </a:t>
            </a:r>
            <a:r>
              <a:rPr lang="cs-CZ" altLang="cs-CZ" sz="2200" u="sng" dirty="0" smtClean="0"/>
              <a:t>delikty)</a:t>
            </a:r>
            <a:r>
              <a:rPr lang="cs-CZ" altLang="cs-CZ" sz="2200" dirty="0" smtClean="0"/>
              <a:t>.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36367704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Tresty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tazir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r>
              <a:rPr lang="cs-CZ" altLang="cs-CZ" sz="3200" dirty="0" smtClean="0">
                <a:solidFill>
                  <a:schemeClr val="tx1"/>
                </a:solidFill>
              </a:rPr>
              <a:t>I.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b="1" dirty="0"/>
              <a:t>Trest smrti</a:t>
            </a:r>
            <a:r>
              <a:rPr lang="cs-CZ" altLang="cs-CZ" sz="2200" dirty="0"/>
              <a:t> – udělení tohoto trestu za činy </a:t>
            </a:r>
            <a:r>
              <a:rPr lang="cs-CZ" altLang="cs-CZ" sz="2200" dirty="0" err="1"/>
              <a:t>tazir</a:t>
            </a:r>
            <a:r>
              <a:rPr lang="cs-CZ" altLang="cs-CZ" sz="2200" dirty="0"/>
              <a:t> není akceptováno všemi právníky. Někteří připouštějí jeho aplikaci na činy, které závažně poškozují veřejný zájem a také na nenapravitelné recidivisty. Jiní ovšem trvají na tom, že trest smrti má být omezen pouze na delikty </a:t>
            </a:r>
            <a:r>
              <a:rPr lang="cs-CZ" altLang="cs-CZ" sz="2200" dirty="0" err="1"/>
              <a:t>hudud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qisas</a:t>
            </a:r>
            <a:r>
              <a:rPr lang="cs-CZ" altLang="cs-CZ" sz="22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b="1" dirty="0"/>
              <a:t>Bičování </a:t>
            </a:r>
            <a:r>
              <a:rPr lang="cs-CZ" altLang="cs-CZ" sz="2200" dirty="0"/>
              <a:t>– tento trest je velmi doporučován muslimskými učenci za delikty </a:t>
            </a:r>
            <a:r>
              <a:rPr lang="cs-CZ" altLang="cs-CZ" sz="2200" dirty="0" err="1"/>
              <a:t>tazir</a:t>
            </a:r>
            <a:r>
              <a:rPr lang="cs-CZ" altLang="cs-CZ" sz="2200" dirty="0"/>
              <a:t> na základě toho, že je v zájmu jak společnosti tak pachatele. Tento trest je snadno vykonatelný, pachatel může dále vykonávat svou práci a sloužit zájmům své rodiny. </a:t>
            </a:r>
            <a:r>
              <a:rPr lang="cs-CZ" altLang="cs-CZ" sz="2200" dirty="0" smtClean="0"/>
              <a:t>Bičování </a:t>
            </a:r>
            <a:r>
              <a:rPr lang="cs-CZ" altLang="cs-CZ" sz="2200" dirty="0"/>
              <a:t>nepůsobí finanční zátěž veřejnému rozpočtu a uchrání </a:t>
            </a:r>
            <a:r>
              <a:rPr lang="cs-CZ" altLang="cs-CZ" sz="2200" dirty="0" err="1"/>
              <a:t>prvopachatele</a:t>
            </a:r>
            <a:r>
              <a:rPr lang="cs-CZ" altLang="cs-CZ" sz="2200" dirty="0"/>
              <a:t> od ovlivnění zkušenějšími zločinci ve vězení. Minimální počet ran je tři, maximum se pohybuje od 39 do 75 ran.</a:t>
            </a:r>
          </a:p>
        </p:txBody>
      </p:sp>
    </p:spTree>
    <p:extLst>
      <p:ext uri="{BB962C8B-B14F-4D97-AF65-F5344CB8AC3E}">
        <p14:creationId xmlns:p14="http://schemas.microsoft.com/office/powerpoint/2010/main" val="3200550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Základní principy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Islámské trestní právo uplatňuje základní principy moderního trestního práva.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V Koránu lze najít verš, v němž </a:t>
            </a:r>
            <a:r>
              <a:rPr lang="cs-CZ" altLang="cs-CZ" sz="2500" dirty="0" smtClean="0"/>
              <a:t>lze vidět </a:t>
            </a:r>
            <a:r>
              <a:rPr lang="cs-CZ" altLang="cs-CZ" sz="2500" dirty="0"/>
              <a:t>princip stíhání ze zákonných důvodů.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2500" dirty="0"/>
              <a:t>Korán 17:15 - „</a:t>
            </a:r>
            <a:r>
              <a:rPr lang="cs-CZ" altLang="cs-CZ" sz="2500" i="1" dirty="0"/>
              <a:t>Kdo po cestě správné se ubírá, sám pro sebe tak činí, však kdo bloudí, ten jen proti sobě tak činí. A žádná duše nákladem obtěžkaná neponese břímě jiného a nepotrestali jsme nikoho dříve, než byl námi vyslán posel</a:t>
            </a:r>
            <a:r>
              <a:rPr lang="cs-CZ" altLang="cs-CZ" sz="25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8029408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dirty="0" smtClean="0">
                <a:solidFill>
                  <a:schemeClr val="tx1"/>
                </a:solidFill>
              </a:rPr>
              <a:t>Tresty </a:t>
            </a:r>
            <a:r>
              <a:rPr lang="cs-CZ" altLang="cs-CZ" sz="3200" dirty="0" err="1" smtClean="0">
                <a:solidFill>
                  <a:schemeClr val="tx1"/>
                </a:solidFill>
              </a:rPr>
              <a:t>tazir</a:t>
            </a:r>
            <a:r>
              <a:rPr lang="cs-CZ" altLang="cs-CZ" sz="3200" dirty="0" smtClean="0">
                <a:solidFill>
                  <a:schemeClr val="tx1"/>
                </a:solidFill>
              </a:rPr>
              <a:t> </a:t>
            </a:r>
            <a:r>
              <a:rPr lang="cs-CZ" altLang="cs-CZ" sz="3200" dirty="0" smtClean="0">
                <a:solidFill>
                  <a:schemeClr val="tx1"/>
                </a:solidFill>
              </a:rPr>
              <a:t>II.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Odnětí svobody</a:t>
            </a:r>
            <a:r>
              <a:rPr lang="cs-CZ" altLang="cs-CZ" sz="2400" dirty="0"/>
              <a:t> – islámští právníci tvrdí, že soudce by se měl uchýlit k tomuto trestu pouze tehdy, když se bičování stane neúčinným při nápravě pachatele.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b="1" dirty="0"/>
              <a:t>Pokuta </a:t>
            </a:r>
            <a:r>
              <a:rPr lang="cs-CZ" altLang="cs-CZ" sz="2400" dirty="0"/>
              <a:t>– neexistuje shoda mezi právníky ohledně tohoto trestu. Jedni připouštějí možnost uložit jej jako hlavní trest, jiní jej však považují jen za doplňkový k předešlým hlavním trestům. Pokuta je ukládána jako část majetku pachatele, který připadá státnímu rozpočtu. Její výše je ponechána na uvážení soudce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50313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Zákaz retroaktivity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Pachatel je posuzován podle pravidel, která platila v době spáchání trestného činu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Např. šaría zakázala praktikovat lichvu, ale netrestala ty, kteří se jí dopustili před zveřejněním zákazu.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/>
              <a:t>Zakázala také uzavírat manželství se dvěma sestrami současně, ale netrestala taková manželství, jestliže byla uzavřena před zveřejněním zákazu.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Výjimka </a:t>
            </a:r>
            <a:r>
              <a:rPr lang="cs-CZ" altLang="cs-CZ" sz="2400" dirty="0"/>
              <a:t>ze zákazu </a:t>
            </a:r>
            <a:r>
              <a:rPr lang="cs-CZ" altLang="cs-CZ" sz="2400" dirty="0" smtClean="0"/>
              <a:t>retroaktivity – pokud nově </a:t>
            </a:r>
            <a:r>
              <a:rPr lang="cs-CZ" altLang="cs-CZ" sz="2400" dirty="0"/>
              <a:t>vyhlášený zákon přináší obviněnému nějakou výhodu. V těchto případech může být nový zákon aplikován retroaktivně na činy spáchané před jeho vyhlášením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676134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Princip individuální odpovědnosti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Před vznikem islámu mohla být osoba odpovědnou i za skutek, na kterém se vůbec </a:t>
            </a:r>
            <a:r>
              <a:rPr lang="cs-CZ" altLang="cs-CZ" sz="2300" dirty="0" smtClean="0"/>
              <a:t>neúčastnila – rodinné a </a:t>
            </a:r>
            <a:r>
              <a:rPr lang="cs-CZ" altLang="cs-CZ" sz="2300" dirty="0"/>
              <a:t>sociální svazky </a:t>
            </a:r>
            <a:r>
              <a:rPr lang="cs-CZ" altLang="cs-CZ" sz="2300" dirty="0" smtClean="0"/>
              <a:t>byly viděny </a:t>
            </a:r>
            <a:r>
              <a:rPr lang="cs-CZ" altLang="cs-CZ" sz="2300" dirty="0"/>
              <a:t>jako dostatečný důvod pro vznik trestní odpovědnosti.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Tato praxe byla přísně odmítnuta v islámské teorii. Šaría je plná ustanovení prohlašujících, že </a:t>
            </a:r>
            <a:r>
              <a:rPr lang="cs-CZ" altLang="cs-CZ" sz="2300" b="1" dirty="0"/>
              <a:t>žádná osoba nemůže být činěna trestně odpovědnou, pokud se nezúčastnila páchání trestného </a:t>
            </a:r>
            <a:r>
              <a:rPr lang="cs-CZ" altLang="cs-CZ" sz="2300" b="1" dirty="0" smtClean="0"/>
              <a:t>činu</a:t>
            </a:r>
            <a:r>
              <a:rPr lang="cs-CZ" altLang="cs-CZ" sz="2300" dirty="0" smtClean="0"/>
              <a:t>.</a:t>
            </a:r>
            <a:endParaRPr lang="cs-CZ" altLang="cs-CZ" sz="23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Korán 6:164 - „</a:t>
            </a:r>
            <a:r>
              <a:rPr lang="cs-CZ" altLang="cs-CZ" sz="2300" i="1" dirty="0"/>
              <a:t>Každá duše získá jen to, co si vysloužila, a žádná duše hříchy obtížená neponese břímě jiné. A posléze k Pánu svému budete navráceni a On vás zpraví o tom, o čem jste ve sporu byli</a:t>
            </a:r>
            <a:r>
              <a:rPr lang="cs-CZ" altLang="cs-CZ" sz="23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629407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Presumpce neviny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Každá osoba je považována za nevinnou dokud není prokázána její vina za spáchání trestného činu bez důvodných pochyb; jestliže pochyby existují, obviněná osoba musí být osvobozena.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Mohamed prý řekl</a:t>
            </a:r>
            <a:r>
              <a:rPr lang="cs-CZ" altLang="cs-CZ" sz="2200" dirty="0"/>
              <a:t>: „</a:t>
            </a:r>
            <a:r>
              <a:rPr lang="cs-CZ" altLang="cs-CZ" sz="2200" i="1" dirty="0"/>
              <a:t>Vyhněte se odsouzení muslima za trestný čin, pokud můžete a jestliže najdete východisko, pak jej propusťte. Pokud se vládce zmýlí, je lepší, když se zmýlí ve prospěch neviny než ve prospěch viny</a:t>
            </a:r>
            <a:r>
              <a:rPr lang="cs-CZ" altLang="cs-CZ" sz="2200" dirty="0"/>
              <a:t>.“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/>
              <a:t>Presumpce neviny má důležitý význam v tom, že důkazní břemeno leží na straně obžaloby. Bez tohoto principu by toto břemeno leželo na obviněném. </a:t>
            </a:r>
            <a:endParaRPr lang="cs-CZ" altLang="cs-CZ" sz="2200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 smtClean="0"/>
              <a:t>Obžaloba </a:t>
            </a:r>
            <a:r>
              <a:rPr lang="cs-CZ" altLang="cs-CZ" sz="2200" dirty="0"/>
              <a:t>je tak spojena s povinností prokázat své obvinění, jinak musí být zamítnuta.</a:t>
            </a:r>
          </a:p>
        </p:txBody>
      </p:sp>
    </p:spTree>
    <p:extLst>
      <p:ext uri="{BB962C8B-B14F-4D97-AF65-F5344CB8AC3E}">
        <p14:creationId xmlns:p14="http://schemas.microsoft.com/office/powerpoint/2010/main" val="2880869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Trestní odpovědnost </a:t>
            </a:r>
            <a:r>
              <a:rPr lang="cs-CZ" altLang="cs-CZ" sz="3200" dirty="0" smtClean="0">
                <a:solidFill>
                  <a:schemeClr val="tx1"/>
                </a:solidFill>
              </a:rPr>
              <a:t>– věk </a:t>
            </a:r>
            <a:endParaRPr lang="cs-CZ" altLang="cs-CZ" sz="320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Dítě</a:t>
            </a:r>
            <a:r>
              <a:rPr lang="cs-CZ" altLang="cs-CZ" sz="2400" dirty="0"/>
              <a:t>, které je </a:t>
            </a:r>
            <a:r>
              <a:rPr lang="cs-CZ" altLang="cs-CZ" sz="2400" b="1" u="sng" dirty="0"/>
              <a:t>mladší sedmi let</a:t>
            </a:r>
            <a:r>
              <a:rPr lang="cs-CZ" altLang="cs-CZ" sz="2400" dirty="0"/>
              <a:t>, nemůže být trestně odpovědné za žádných podmínek. Nicméně tyto děti mohou být činěny odpovědnými za civilní delikty (např. náhrada škody).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dirty="0" smtClean="0"/>
              <a:t>Věk </a:t>
            </a:r>
            <a:r>
              <a:rPr lang="cs-CZ" altLang="cs-CZ" sz="2400" b="1" u="sng" dirty="0"/>
              <a:t>od sedmi let do dosažení puberty</a:t>
            </a:r>
            <a:r>
              <a:rPr lang="cs-CZ" altLang="cs-CZ" sz="2400" dirty="0"/>
              <a:t>. Puberta je v islámu podmíněna buď </a:t>
            </a:r>
            <a:r>
              <a:rPr lang="cs-CZ" altLang="cs-CZ" sz="2400" dirty="0" smtClean="0"/>
              <a:t>věkem nebo </a:t>
            </a:r>
            <a:r>
              <a:rPr lang="cs-CZ" altLang="cs-CZ" sz="2400" dirty="0"/>
              <a:t>jejími znaky, případně obojím. Nezletilec v tomto věku již není zcela trestně neodpovědný. Je mu přiznána částečná trestní odpovědnost za delikty </a:t>
            </a:r>
            <a:r>
              <a:rPr lang="cs-CZ" altLang="cs-CZ" sz="2400" dirty="0" err="1"/>
              <a:t>tazir</a:t>
            </a:r>
            <a:r>
              <a:rPr lang="cs-CZ" altLang="cs-CZ" sz="24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400" b="1" u="sng" dirty="0" smtClean="0"/>
              <a:t>Po </a:t>
            </a:r>
            <a:r>
              <a:rPr lang="cs-CZ" altLang="cs-CZ" sz="2400" b="1" u="sng" dirty="0"/>
              <a:t>dosažení puberty</a:t>
            </a:r>
            <a:r>
              <a:rPr lang="cs-CZ" altLang="cs-CZ" sz="2400" dirty="0"/>
              <a:t> již může být každá osoba činěna plně odpovědnou za trestné činy, které </a:t>
            </a:r>
            <a:r>
              <a:rPr lang="cs-CZ" altLang="cs-CZ" sz="2400" dirty="0" smtClean="0"/>
              <a:t>spáchala.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53790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Nepříčetnost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Nepříčetný není schopen být trestně odpovědný, neboť jeho nemoc jej zbavuje rozumu a tudíž schopnosti rozlišit dobro a zlo.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Mohamed </a:t>
            </a:r>
            <a:r>
              <a:rPr lang="cs-CZ" altLang="cs-CZ" sz="2300" dirty="0" smtClean="0"/>
              <a:t>prý </a:t>
            </a:r>
            <a:r>
              <a:rPr lang="cs-CZ" altLang="cs-CZ" sz="2300" dirty="0"/>
              <a:t>řekl: „</a:t>
            </a:r>
            <a:r>
              <a:rPr lang="cs-CZ" altLang="cs-CZ" sz="2300" i="1" dirty="0"/>
              <a:t>Tři skupiny osob nemohou být trestně odpovědné: děti než dosáhnou puberty, nepříčetní dokud se neuzdraví, spící osoby než se probudí</a:t>
            </a:r>
            <a:r>
              <a:rPr lang="cs-CZ" altLang="cs-CZ" sz="2300" dirty="0"/>
              <a:t>.“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Nepříčetnost existuje ve dvou formách: trvalá, která úplně narušuje lidské vnímání, a dočasná, která zasahuje člověka pouze občas.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u="sng" dirty="0"/>
              <a:t>Trestní odpovědnost je zcela vyloučena </a:t>
            </a:r>
            <a:r>
              <a:rPr lang="cs-CZ" altLang="cs-CZ" sz="2300" dirty="0"/>
              <a:t>v prvním případě. Je vyloučena i u dočasné nepříčetnosti, jestliže byl čin spáchán v době nepříčetnosti.</a:t>
            </a:r>
          </a:p>
        </p:txBody>
      </p:sp>
    </p:spTree>
    <p:extLst>
      <p:ext uri="{BB962C8B-B14F-4D97-AF65-F5344CB8AC3E}">
        <p14:creationId xmlns:p14="http://schemas.microsoft.com/office/powerpoint/2010/main" val="213387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dirty="0" smtClean="0">
                <a:solidFill>
                  <a:schemeClr val="tx1"/>
                </a:solidFill>
              </a:rPr>
              <a:t>Intoxikace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Osoba je považována za intoxikovanou, jestliže požila větší množství omamné substance (alkohol, drogy), a ta způsobila, že ztratila kontrolu nad svým jednáním.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Nedobrovolná intoxikace </a:t>
            </a:r>
            <a:r>
              <a:rPr lang="cs-CZ" altLang="cs-CZ" sz="2300" u="sng" dirty="0"/>
              <a:t>vylučuje trestní odpovědnost </a:t>
            </a:r>
            <a:r>
              <a:rPr lang="cs-CZ" altLang="cs-CZ" sz="2300" dirty="0"/>
              <a:t>za jakýkoli trestný čin, protože konání nebo opomenutí nedobrovolně intoxikované osoby není výsledkem její svobodné vůle ani zdravého </a:t>
            </a:r>
            <a:r>
              <a:rPr lang="cs-CZ" altLang="cs-CZ" sz="2300" dirty="0" smtClean="0"/>
              <a:t>úsudku</a:t>
            </a:r>
            <a:r>
              <a:rPr lang="cs-CZ" altLang="cs-CZ" sz="2300" dirty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cs-CZ" altLang="cs-CZ" sz="2300" dirty="0"/>
              <a:t>Dobrovolná intoxikace je konzumací omamné substance ze své vůle pro vlastní požitek. Muslimští právníci tvrdí, že veškerá konání či opomenutí spáchaná ve stavu dobrovolné intoxikace jsou platná a osoba by měla být </a:t>
            </a:r>
            <a:r>
              <a:rPr lang="cs-CZ" altLang="cs-CZ" sz="2300" u="sng" dirty="0"/>
              <a:t>plně trestně odpovědnou</a:t>
            </a:r>
            <a:r>
              <a:rPr lang="cs-CZ" altLang="cs-CZ" sz="23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3796534"/>
      </p:ext>
    </p:extLst>
  </p:cSld>
  <p:clrMapOvr>
    <a:masterClrMapping/>
  </p:clrMapOvr>
</p:sld>
</file>

<file path=ppt/theme/theme1.xml><?xml version="1.0" encoding="utf-8"?>
<a:theme xmlns:a="http://schemas.openxmlformats.org/drawingml/2006/main" name="UP_prezentace_cz_4x3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40</TotalTime>
  <Words>1483</Words>
  <Application>Microsoft Office PowerPoint</Application>
  <PresentationFormat>Vlastní</PresentationFormat>
  <Paragraphs>146</Paragraphs>
  <Slides>30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UP_prezentace_cz_4x3</vt:lpstr>
      <vt:lpstr>Islámská právní kultura  – trestní právo</vt:lpstr>
      <vt:lpstr>Funkce trestního práva</vt:lpstr>
      <vt:lpstr>Základní principy</vt:lpstr>
      <vt:lpstr>Zákaz retroaktivity</vt:lpstr>
      <vt:lpstr>Princip individuální odpovědnosti </vt:lpstr>
      <vt:lpstr>Presumpce neviny</vt:lpstr>
      <vt:lpstr>Trestní odpovědnost – věk </vt:lpstr>
      <vt:lpstr>Nepříčetnost </vt:lpstr>
      <vt:lpstr>Intoxikace</vt:lpstr>
      <vt:lpstr>Donucení </vt:lpstr>
      <vt:lpstr>Krajní nouze</vt:lpstr>
      <vt:lpstr>Nutná obrana</vt:lpstr>
      <vt:lpstr>Klasifikace trestných činů </vt:lpstr>
      <vt:lpstr>Trestné činy proti Bohu – hadd </vt:lpstr>
      <vt:lpstr>Cizoložství</vt:lpstr>
      <vt:lpstr>Krádež</vt:lpstr>
      <vt:lpstr>Organizované lupičství</vt:lpstr>
      <vt:lpstr>Pomluva</vt:lpstr>
      <vt:lpstr>Vzpoura</vt:lpstr>
      <vt:lpstr>Konzumace alkoholických nápojů</vt:lpstr>
      <vt:lpstr>Odpadlictví od víry</vt:lpstr>
      <vt:lpstr>Efektivita trestů hudud</vt:lpstr>
      <vt:lpstr>Tr. činy proti tělesné integritě – qisás </vt:lpstr>
      <vt:lpstr>Tresty za činy qisás</vt:lpstr>
      <vt:lpstr>Dija I.</vt:lpstr>
      <vt:lpstr>Dija II.</vt:lpstr>
      <vt:lpstr>Trestné činy ostatní – tazir </vt:lpstr>
      <vt:lpstr>Obsah kategorie tazir</vt:lpstr>
      <vt:lpstr>Tresty tazir I.</vt:lpstr>
      <vt:lpstr>Tresty tazir II.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Islámská právní kultura  – trestní právo</dc:title>
  <dc:creator>Osina</dc:creator>
  <cp:lastModifiedBy>Osina</cp:lastModifiedBy>
  <cp:revision>24</cp:revision>
  <dcterms:created xsi:type="dcterms:W3CDTF">2016-04-01T12:41:08Z</dcterms:created>
  <dcterms:modified xsi:type="dcterms:W3CDTF">2016-04-01T13:21:56Z</dcterms:modified>
</cp:coreProperties>
</file>