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30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6.5.2016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altLang="cs-CZ" sz="4000" dirty="0">
                <a:solidFill>
                  <a:schemeClr val="tx1"/>
                </a:solidFill>
              </a:rPr>
              <a:t>Islámská právní kultura </a:t>
            </a:r>
            <a:br>
              <a:rPr lang="cs-CZ" altLang="cs-CZ" sz="4000" dirty="0">
                <a:solidFill>
                  <a:schemeClr val="tx1"/>
                </a:solidFill>
              </a:rPr>
            </a:br>
            <a:r>
              <a:rPr lang="cs-CZ" altLang="cs-CZ" sz="4000">
                <a:solidFill>
                  <a:schemeClr val="tx1"/>
                </a:solidFill>
              </a:rPr>
              <a:t>– </a:t>
            </a:r>
            <a:r>
              <a:rPr lang="cs-CZ" altLang="cs-CZ" sz="4000" smtClean="0">
                <a:solidFill>
                  <a:schemeClr val="tx1"/>
                </a:solidFill>
              </a:rPr>
              <a:t>státověda </a:t>
            </a:r>
            <a:r>
              <a:rPr lang="cs-CZ" altLang="cs-CZ" sz="4000" dirty="0">
                <a:solidFill>
                  <a:schemeClr val="tx1"/>
                </a:solidFill>
              </a:rPr>
              <a:t>a ústavní právo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Sunnitská teorie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Sunnité omezují okruh osob oprávněných k vedení </a:t>
            </a:r>
            <a:r>
              <a:rPr lang="cs-CZ" altLang="cs-CZ" dirty="0" err="1"/>
              <a:t>ummy</a:t>
            </a:r>
            <a:r>
              <a:rPr lang="cs-CZ" altLang="cs-CZ" dirty="0"/>
              <a:t> na příslušníky rodu </a:t>
            </a:r>
            <a:r>
              <a:rPr lang="cs-CZ" altLang="cs-CZ" dirty="0" err="1"/>
              <a:t>Qurajšovců</a:t>
            </a:r>
            <a:r>
              <a:rPr lang="cs-CZ" altLang="cs-CZ" dirty="0"/>
              <a:t>, tedy v souladu s předchozí praxí prvotní islámské obce, resp. obdobím prvních čtyř „pravověrných“ chalífů.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Chalífa se legitimně </a:t>
            </a:r>
            <a:r>
              <a:rPr lang="cs-CZ" altLang="cs-CZ" b="1" dirty="0"/>
              <a:t>ujímá moci prostřednictvím volby</a:t>
            </a:r>
            <a:r>
              <a:rPr lang="cs-CZ" altLang="cs-CZ" dirty="0"/>
              <a:t>, jmenováním předchůdcem, na základě dědického nároku, později je uznána i uzurpace úřadu násilím, pokud chalífa následně plní své povinnosti.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Je poměrně </a:t>
            </a:r>
            <a:r>
              <a:rPr lang="cs-CZ" altLang="cs-CZ" b="1" dirty="0"/>
              <a:t>tolerantní k osobním kvalitám chalífy</a:t>
            </a:r>
            <a:r>
              <a:rPr lang="cs-CZ" altLang="cs-CZ" dirty="0"/>
              <a:t>, v zásadě nevyžaduje, aby šlo o „nejlepšího z nejlepších“, respektuje i instalaci osoby morálně nepříliš důvěryhodné, a to v obavě z rozkolu </a:t>
            </a:r>
            <a:r>
              <a:rPr lang="cs-CZ" altLang="cs-CZ" dirty="0" err="1"/>
              <a:t>ummy</a:t>
            </a:r>
            <a:r>
              <a:rPr lang="cs-CZ" altLang="cs-CZ" dirty="0"/>
              <a:t> v případě odporu.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Toleruje </a:t>
            </a:r>
            <a:r>
              <a:rPr lang="cs-CZ" altLang="cs-CZ" dirty="0"/>
              <a:t>i vládce despotického, neboť krutovládu pořád považuje za menší zlo než anarchii, občanskou válku a rozvrat společnosti.</a:t>
            </a:r>
          </a:p>
        </p:txBody>
      </p:sp>
    </p:spTree>
    <p:extLst>
      <p:ext uri="{BB962C8B-B14F-4D97-AF65-F5344CB8AC3E}">
        <p14:creationId xmlns:p14="http://schemas.microsoft.com/office/powerpoint/2010/main" val="35742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Šíitská teorie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Šíité považují za legitimního imáma </a:t>
            </a:r>
            <a:r>
              <a:rPr lang="cs-CZ" altLang="cs-CZ" b="1" dirty="0"/>
              <a:t>pouze osobu pocházející z Prorokova rodu</a:t>
            </a:r>
            <a:r>
              <a:rPr lang="cs-CZ" altLang="cs-CZ" dirty="0"/>
              <a:t>, tzn. potomky Alího.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Řada imámů z Alího rodu působila veřejně, poslední však odešel, aby zůstal skryt a vrátil se na zem jako spasitel (</a:t>
            </a:r>
            <a:r>
              <a:rPr lang="cs-CZ" altLang="cs-CZ" dirty="0" err="1"/>
              <a:t>mahdí</a:t>
            </a:r>
            <a:r>
              <a:rPr lang="cs-CZ" altLang="cs-CZ" dirty="0"/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dirty="0"/>
              <a:t>Skrytý imám</a:t>
            </a:r>
            <a:r>
              <a:rPr lang="cs-CZ" altLang="cs-CZ" dirty="0"/>
              <a:t> je nejvyšší autoritou zajišťující správné vedení </a:t>
            </a:r>
            <a:r>
              <a:rPr lang="cs-CZ" altLang="cs-CZ" dirty="0" err="1"/>
              <a:t>ummy</a:t>
            </a:r>
            <a:r>
              <a:rPr lang="cs-CZ" altLang="cs-CZ" dirty="0"/>
              <a:t>, v nepřítomnosti jej ale zastupuje duchovenstvo. </a:t>
            </a:r>
            <a:r>
              <a:rPr lang="cs-CZ" altLang="cs-CZ" dirty="0" smtClean="0"/>
              <a:t> 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Skrytý imám údajně zmizel v dětském věku poblíž města </a:t>
            </a:r>
            <a:r>
              <a:rPr lang="cs-CZ" altLang="cs-CZ" dirty="0" err="1"/>
              <a:t>Sámarrá</a:t>
            </a:r>
            <a:r>
              <a:rPr lang="cs-CZ" altLang="cs-CZ" dirty="0"/>
              <a:t> v Iráku, a vrátí se až na „Konci věků“. Obnoví jednotu obce a její mravní čistotu a nastolí spravedlnost.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Přesvědčení </a:t>
            </a:r>
            <a:r>
              <a:rPr lang="cs-CZ" altLang="cs-CZ" dirty="0"/>
              <a:t>o výjimečné roli duchovenstva kulminuje v teorii ajatolláha Rúholláha Chomejního. Dle </a:t>
            </a:r>
            <a:r>
              <a:rPr lang="cs-CZ" altLang="cs-CZ" dirty="0" smtClean="0"/>
              <a:t>jeho teorie </a:t>
            </a:r>
            <a:r>
              <a:rPr lang="cs-CZ" altLang="cs-CZ" dirty="0"/>
              <a:t>je pouze vláda </a:t>
            </a:r>
            <a:r>
              <a:rPr lang="cs-CZ" altLang="cs-CZ" dirty="0" err="1"/>
              <a:t>mudžtahidů</a:t>
            </a:r>
            <a:r>
              <a:rPr lang="cs-CZ" altLang="cs-CZ" dirty="0"/>
              <a:t> (učených právníků) vládou zákonnou, kdy duchovenstvo je nadřazeno jakékoliv moci světské.</a:t>
            </a:r>
          </a:p>
        </p:txBody>
      </p:sp>
    </p:spTree>
    <p:extLst>
      <p:ext uri="{BB962C8B-B14F-4D97-AF65-F5344CB8AC3E}">
        <p14:creationId xmlns:p14="http://schemas.microsoft.com/office/powerpoint/2010/main" val="39260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Chalífa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Povinností </a:t>
            </a:r>
            <a:r>
              <a:rPr lang="cs-CZ" altLang="cs-CZ" b="1" dirty="0"/>
              <a:t>chalífy</a:t>
            </a:r>
            <a:r>
              <a:rPr lang="cs-CZ" altLang="cs-CZ" dirty="0"/>
              <a:t> je ochrana islámu, obrana </a:t>
            </a:r>
            <a:r>
              <a:rPr lang="cs-CZ" altLang="cs-CZ" dirty="0" err="1"/>
              <a:t>ummy</a:t>
            </a:r>
            <a:r>
              <a:rPr lang="cs-CZ" altLang="cs-CZ" dirty="0"/>
              <a:t>, resp. všech osob žijících na území islámské říše, </a:t>
            </a:r>
            <a:r>
              <a:rPr lang="cs-CZ" altLang="cs-CZ" dirty="0" smtClean="0"/>
              <a:t>ochrana hranic </a:t>
            </a:r>
            <a:r>
              <a:rPr lang="cs-CZ" altLang="cs-CZ" dirty="0"/>
              <a:t>státu, </a:t>
            </a:r>
            <a:r>
              <a:rPr lang="cs-CZ" altLang="cs-CZ" dirty="0" smtClean="0"/>
              <a:t>hájení práv </a:t>
            </a:r>
            <a:r>
              <a:rPr lang="cs-CZ" altLang="cs-CZ" dirty="0"/>
              <a:t>muslimů i v zahraničí (třebas i silou), </a:t>
            </a:r>
            <a:r>
              <a:rPr lang="cs-CZ" altLang="cs-CZ" dirty="0" smtClean="0"/>
              <a:t>vedení džihádu </a:t>
            </a:r>
            <a:r>
              <a:rPr lang="cs-CZ" altLang="cs-CZ" dirty="0"/>
              <a:t>proti nemuslimským zemím (zejména pokud brání islámské misii), </a:t>
            </a:r>
            <a:r>
              <a:rPr lang="cs-CZ" altLang="cs-CZ" dirty="0" smtClean="0"/>
              <a:t>výběr </a:t>
            </a:r>
            <a:r>
              <a:rPr lang="cs-CZ" altLang="cs-CZ" dirty="0"/>
              <a:t>a </a:t>
            </a:r>
            <a:r>
              <a:rPr lang="cs-CZ" altLang="cs-CZ" dirty="0" smtClean="0"/>
              <a:t>rozdělování </a:t>
            </a:r>
            <a:r>
              <a:rPr lang="cs-CZ" altLang="cs-CZ" dirty="0" err="1" smtClean="0"/>
              <a:t>zakátu</a:t>
            </a:r>
            <a:r>
              <a:rPr lang="cs-CZ" altLang="cs-CZ" dirty="0" smtClean="0"/>
              <a:t>, vyplácení </a:t>
            </a:r>
            <a:r>
              <a:rPr lang="cs-CZ" altLang="cs-CZ" dirty="0"/>
              <a:t>mzdy státním zaměstnancům a </a:t>
            </a:r>
            <a:r>
              <a:rPr lang="cs-CZ" altLang="cs-CZ" dirty="0" smtClean="0"/>
              <a:t>žoldu </a:t>
            </a:r>
            <a:r>
              <a:rPr lang="cs-CZ" altLang="cs-CZ" dirty="0"/>
              <a:t>vojákům, </a:t>
            </a:r>
            <a:r>
              <a:rPr lang="cs-CZ" altLang="cs-CZ" dirty="0" smtClean="0"/>
              <a:t>výběr </a:t>
            </a:r>
            <a:r>
              <a:rPr lang="cs-CZ" altLang="cs-CZ" dirty="0"/>
              <a:t>důvěryhodné osoby na místa poradců, úředníků, místodržících a </a:t>
            </a:r>
            <a:r>
              <a:rPr lang="cs-CZ" altLang="cs-CZ" dirty="0" smtClean="0"/>
              <a:t>dohled </a:t>
            </a:r>
            <a:r>
              <a:rPr lang="cs-CZ" altLang="cs-CZ" dirty="0"/>
              <a:t>na výkon správy, </a:t>
            </a:r>
            <a:r>
              <a:rPr lang="cs-CZ" altLang="cs-CZ" dirty="0" smtClean="0"/>
              <a:t>řešení sporů, jmenování soudců.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 rukou chalífy se soustřeďuje veškerá moc, je ale povinen řídit se zjeveným právem (formulovaným učenci) a jeho pravomoc týkající se soudní moci je omezena na jmenování soudců, příp. stanovení procesních norem a „prováděcích“ předpisů, jež neodporují šaríi.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Za </a:t>
            </a:r>
            <a:r>
              <a:rPr lang="cs-CZ" altLang="cs-CZ" dirty="0"/>
              <a:t>určitých podmínek může být </a:t>
            </a:r>
            <a:r>
              <a:rPr lang="cs-CZ" altLang="cs-CZ" dirty="0" smtClean="0"/>
              <a:t> </a:t>
            </a:r>
            <a:r>
              <a:rPr lang="cs-CZ" altLang="cs-CZ" dirty="0"/>
              <a:t>i odvolán nebo jinak odstraněn (nedodržuje náboženské povinnost či se jinak chová v rozporu s islámem, příp. vážně </a:t>
            </a:r>
            <a:r>
              <a:rPr lang="cs-CZ" altLang="cs-CZ" dirty="0" smtClean="0"/>
              <a:t>onemocní</a:t>
            </a:r>
            <a:r>
              <a:rPr lang="cs-CZ" alt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914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Chalífát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Chalífát</a:t>
            </a:r>
            <a:r>
              <a:rPr lang="cs-CZ" altLang="cs-CZ" dirty="0" smtClean="0"/>
              <a:t> </a:t>
            </a:r>
            <a:r>
              <a:rPr lang="cs-CZ" altLang="cs-CZ" dirty="0"/>
              <a:t>je vláda legitimní osoby na místě zástupce </a:t>
            </a:r>
            <a:r>
              <a:rPr lang="cs-CZ" altLang="cs-CZ" dirty="0" smtClean="0"/>
              <a:t>Proroka </a:t>
            </a:r>
            <a:r>
              <a:rPr lang="cs-CZ" altLang="cs-CZ" dirty="0"/>
              <a:t>a zároveň řád, který zaručuje vládu islámského práva. </a:t>
            </a:r>
            <a:r>
              <a:rPr lang="cs-CZ" altLang="cs-CZ" dirty="0" smtClean="0"/>
              <a:t>Jde </a:t>
            </a:r>
            <a:r>
              <a:rPr lang="cs-CZ" altLang="cs-CZ" dirty="0"/>
              <a:t>o ideální uspořádání státu a společnosti, neboť pouze plné dodržování </a:t>
            </a:r>
            <a:r>
              <a:rPr lang="cs-CZ" altLang="cs-CZ" dirty="0" smtClean="0"/>
              <a:t>šaríi, </a:t>
            </a:r>
            <a:r>
              <a:rPr lang="cs-CZ" altLang="cs-CZ" dirty="0"/>
              <a:t>může vést </a:t>
            </a:r>
            <a:r>
              <a:rPr lang="cs-CZ" altLang="cs-CZ" dirty="0" smtClean="0"/>
              <a:t>k </a:t>
            </a:r>
            <a:r>
              <a:rPr lang="cs-CZ" altLang="cs-CZ" dirty="0"/>
              <a:t>prosperitě </a:t>
            </a:r>
            <a:r>
              <a:rPr lang="cs-CZ" altLang="cs-CZ" dirty="0" err="1" smtClean="0"/>
              <a:t>ummy</a:t>
            </a:r>
            <a:r>
              <a:rPr lang="cs-CZ" altLang="cs-CZ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Formálně trval chalífát až do roku 1924, kdy byl zrušen revolučním dekretem tureckého reformátora Mustafy </a:t>
            </a:r>
            <a:r>
              <a:rPr lang="cs-CZ" altLang="cs-CZ" dirty="0" err="1" smtClean="0"/>
              <a:t>Kemala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Mezi světovými válkami a posléze i v šedesátých letech proběhlo několik pokusů o obnovení univerzálního chalífátu, avšak všechny skončily neúspěchem.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V šíitské </a:t>
            </a:r>
            <a:r>
              <a:rPr lang="cs-CZ" altLang="cs-CZ" b="1" dirty="0"/>
              <a:t>teorii je pro vůdce komunity </a:t>
            </a:r>
            <a:r>
              <a:rPr lang="cs-CZ" altLang="cs-CZ" b="1" dirty="0" smtClean="0"/>
              <a:t>užíváno </a:t>
            </a:r>
            <a:r>
              <a:rPr lang="cs-CZ" altLang="cs-CZ" b="1" dirty="0"/>
              <a:t>výhradně označení imám</a:t>
            </a:r>
            <a:r>
              <a:rPr lang="cs-CZ" altLang="cs-CZ" dirty="0"/>
              <a:t>, íránská koncepce zavádí navíc titul vůdce revoluce (</a:t>
            </a:r>
            <a:r>
              <a:rPr lang="cs-CZ" altLang="cs-CZ" dirty="0" err="1"/>
              <a:t>rahbar</a:t>
            </a:r>
            <a:r>
              <a:rPr lang="cs-CZ" altLang="cs-CZ" dirty="0"/>
              <a:t>) spojující roli hlavy státu a nejvyššího soudce, jenž stojí vedle prezidenta jako politické a reprezentativní hlavy státu.</a:t>
            </a:r>
          </a:p>
        </p:txBody>
      </p:sp>
    </p:spTree>
    <p:extLst>
      <p:ext uri="{BB962C8B-B14F-4D97-AF65-F5344CB8AC3E}">
        <p14:creationId xmlns:p14="http://schemas.microsoft.com/office/powerpoint/2010/main" val="32331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Světský typ vlády I.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Zatímco chalífát je ideálním způsobem vlády, je vládou legální i legitimní, světský typ panování (</a:t>
            </a:r>
            <a:r>
              <a:rPr lang="cs-CZ" altLang="cs-CZ" sz="2200" b="1" u="sng" dirty="0" err="1"/>
              <a:t>mulk</a:t>
            </a:r>
            <a:r>
              <a:rPr lang="cs-CZ" altLang="cs-CZ" sz="2200" dirty="0"/>
              <a:t>) může být pouze legální</a:t>
            </a:r>
            <a:r>
              <a:rPr lang="cs-CZ" altLang="cs-CZ" sz="22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Jde </a:t>
            </a:r>
            <a:r>
              <a:rPr lang="cs-CZ" altLang="cs-CZ" sz="2200" dirty="0"/>
              <a:t>spíše o „technologii moci“ usilující o její získání a udržení; účelem je relativní stabilita a prosperita společnosti, nikoliv primárně naplňování Božích záměrů.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err="1"/>
              <a:t>Mulk</a:t>
            </a:r>
            <a:r>
              <a:rPr lang="cs-CZ" altLang="cs-CZ" sz="2200" dirty="0"/>
              <a:t> proto označuje vládu nelegitimní nebo „bezbožnou“. Praxe většiny muslimských vládců se blížila a blíží spíše „světskému panování“ než chalífátu</a:t>
            </a:r>
            <a:r>
              <a:rPr lang="cs-CZ" altLang="cs-CZ" sz="2200" dirty="0" smtClean="0"/>
              <a:t>.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08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Světský typ vlády </a:t>
            </a:r>
            <a:r>
              <a:rPr lang="cs-CZ" altLang="cs-CZ" sz="3200" dirty="0" smtClean="0">
                <a:solidFill>
                  <a:schemeClr val="tx1"/>
                </a:solidFill>
              </a:rPr>
              <a:t>II.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u="sng" dirty="0" err="1"/>
              <a:t>Imára</a:t>
            </a:r>
            <a:r>
              <a:rPr lang="cs-CZ" altLang="cs-CZ" b="1" dirty="0"/>
              <a:t> </a:t>
            </a:r>
            <a:r>
              <a:rPr lang="cs-CZ" altLang="cs-CZ" dirty="0"/>
              <a:t>je označením pro vojenskou pravomoc udělenou chalífou a vykonává ji ve vymezeném regionu </a:t>
            </a:r>
            <a:r>
              <a:rPr lang="cs-CZ" altLang="cs-CZ" dirty="0" smtClean="0"/>
              <a:t>emír.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V </a:t>
            </a:r>
            <a:r>
              <a:rPr lang="cs-CZ" altLang="cs-CZ" dirty="0"/>
              <a:t>období oslabení centrální moci si </a:t>
            </a:r>
            <a:r>
              <a:rPr lang="cs-CZ" altLang="cs-CZ" dirty="0" smtClean="0"/>
              <a:t>emír, </a:t>
            </a:r>
            <a:r>
              <a:rPr lang="cs-CZ" altLang="cs-CZ" dirty="0"/>
              <a:t>jehož povinností bylo pouze řídit válečné operace a armádu, často uzurpoval i moc ve věcech správních a finančních a byl na svém území de facto neomezeným vládcem. </a:t>
            </a:r>
            <a:endParaRPr lang="cs-CZ" altLang="cs-CZ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Postupem </a:t>
            </a:r>
            <a:r>
              <a:rPr lang="cs-CZ" altLang="cs-CZ" dirty="0"/>
              <a:t>doby se termín </a:t>
            </a:r>
            <a:r>
              <a:rPr lang="cs-CZ" altLang="cs-CZ" dirty="0" err="1"/>
              <a:t>imára</a:t>
            </a:r>
            <a:r>
              <a:rPr lang="cs-CZ" altLang="cs-CZ" dirty="0"/>
              <a:t> (emirát) stal spíše označením pro lokální státní útvar. Příkladem jsou Spojené Arabské Emiráty.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u="sng" dirty="0"/>
              <a:t>Sultanát</a:t>
            </a:r>
            <a:r>
              <a:rPr lang="cs-CZ" altLang="cs-CZ" dirty="0"/>
              <a:t> označuje vládu či vládnoucí moc, jíž se lidé podřizují, a taktéž jejího představitele. V tomto případě jde spíše o pouhou de facto vládnoucí autoritu; sultán by měl být loajální k chalífovi, je mu alespoň teoreticky podřízen. </a:t>
            </a:r>
            <a:endParaRPr lang="cs-CZ" altLang="cs-CZ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Sultanát </a:t>
            </a:r>
            <a:r>
              <a:rPr lang="cs-CZ" altLang="cs-CZ" dirty="0"/>
              <a:t>se svým obsahem v podstatě blíží emirátu, jde taktéž o regionální státní útvar, zpravidla s vlastní dynastií (např. Sultanát Omán).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2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Státní zřízení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Postupně se objevují i další výrazy související se státním zřízením, jako např.</a:t>
            </a:r>
            <a:r>
              <a:rPr lang="cs-CZ" altLang="cs-CZ" b="1" dirty="0"/>
              <a:t> </a:t>
            </a:r>
            <a:r>
              <a:rPr lang="cs-CZ" altLang="cs-CZ" b="1" u="sng" dirty="0"/>
              <a:t>království (</a:t>
            </a:r>
            <a:r>
              <a:rPr lang="cs-CZ" altLang="cs-CZ" b="1" u="sng" dirty="0" err="1"/>
              <a:t>mamlaka</a:t>
            </a:r>
            <a:r>
              <a:rPr lang="cs-CZ" altLang="cs-CZ" b="1" dirty="0"/>
              <a:t>)</a:t>
            </a:r>
            <a:r>
              <a:rPr lang="cs-CZ" altLang="cs-CZ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 dnešní době označuje pojem </a:t>
            </a:r>
            <a:r>
              <a:rPr lang="cs-CZ" altLang="cs-CZ" dirty="0" err="1"/>
              <a:t>mamlaka</a:t>
            </a:r>
            <a:r>
              <a:rPr lang="cs-CZ" altLang="cs-CZ" dirty="0"/>
              <a:t> území kontrolované nějakou autoritou. Např. oficiální název Saúdské Arábie je al-</a:t>
            </a:r>
            <a:r>
              <a:rPr lang="cs-CZ" altLang="cs-CZ" dirty="0" err="1"/>
              <a:t>mamlaka</a:t>
            </a:r>
            <a:r>
              <a:rPr lang="cs-CZ" altLang="cs-CZ" dirty="0"/>
              <a:t> al-‘</a:t>
            </a:r>
            <a:r>
              <a:rPr lang="cs-CZ" altLang="cs-CZ" dirty="0" err="1"/>
              <a:t>arabíja</a:t>
            </a:r>
            <a:r>
              <a:rPr lang="cs-CZ" altLang="cs-CZ" dirty="0"/>
              <a:t> as-</a:t>
            </a:r>
            <a:r>
              <a:rPr lang="cs-CZ" altLang="cs-CZ" dirty="0" err="1"/>
              <a:t>sa‘údíja</a:t>
            </a:r>
            <a:r>
              <a:rPr lang="cs-CZ" altLang="cs-CZ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Termínem pro </a:t>
            </a:r>
            <a:r>
              <a:rPr lang="cs-CZ" altLang="cs-CZ" b="1" dirty="0"/>
              <a:t>republiku</a:t>
            </a:r>
            <a:r>
              <a:rPr lang="cs-CZ" altLang="cs-CZ" dirty="0"/>
              <a:t> je výraz </a:t>
            </a:r>
            <a:r>
              <a:rPr lang="cs-CZ" altLang="cs-CZ" b="1" u="sng" dirty="0" err="1">
                <a:solidFill>
                  <a:schemeClr val="accent5"/>
                </a:solidFill>
              </a:rPr>
              <a:t>džumhúríja</a:t>
            </a:r>
            <a:r>
              <a:rPr lang="cs-CZ" altLang="cs-CZ" dirty="0"/>
              <a:t>, Libye pro své specifické uspořádání státu založené na „přímé lidové moci“ </a:t>
            </a:r>
            <a:r>
              <a:rPr lang="cs-CZ" altLang="cs-CZ" dirty="0" smtClean="0"/>
              <a:t>užívala </a:t>
            </a:r>
            <a:r>
              <a:rPr lang="cs-CZ" altLang="cs-CZ" dirty="0"/>
              <a:t>označení </a:t>
            </a:r>
            <a:r>
              <a:rPr lang="cs-CZ" altLang="cs-CZ" dirty="0" err="1"/>
              <a:t>džamáhíríja</a:t>
            </a:r>
            <a:r>
              <a:rPr lang="cs-CZ" altLang="cs-CZ" dirty="0"/>
              <a:t> (Socialistická libyjská arabská lidová </a:t>
            </a:r>
            <a:r>
              <a:rPr lang="cs-CZ" altLang="cs-CZ" dirty="0" err="1"/>
              <a:t>džamáhíríja</a:t>
            </a:r>
            <a:r>
              <a:rPr lang="cs-CZ" altLang="cs-CZ" dirty="0"/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Klasické právo nezná územně vymezený stát, v moderní době je pro něj používán termín </a:t>
            </a:r>
            <a:r>
              <a:rPr lang="cs-CZ" altLang="cs-CZ" b="1" u="sng" dirty="0" err="1"/>
              <a:t>dawla</a:t>
            </a:r>
            <a:r>
              <a:rPr lang="cs-CZ" altLang="cs-CZ" dirty="0"/>
              <a:t>. Zatímco dříve tento pojem označoval spíše dynastii, příp. přechodnou, světskou vládu, dnes jde o neutrální výraz pro teritoriálně definovaný státní útvar (např. oficiální název Kuvajtu zní </a:t>
            </a:r>
            <a:r>
              <a:rPr lang="cs-CZ" altLang="cs-CZ" dirty="0" err="1"/>
              <a:t>dawlat</a:t>
            </a:r>
            <a:r>
              <a:rPr lang="cs-CZ" altLang="cs-CZ" dirty="0"/>
              <a:t> al-</a:t>
            </a:r>
            <a:r>
              <a:rPr lang="cs-CZ" altLang="cs-CZ" dirty="0" err="1"/>
              <a:t>kuwajt</a:t>
            </a:r>
            <a:r>
              <a:rPr lang="cs-CZ" alt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382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Správa státu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Správou říše </a:t>
            </a:r>
            <a:r>
              <a:rPr lang="cs-CZ" altLang="cs-CZ" dirty="0" smtClean="0"/>
              <a:t>byl </a:t>
            </a:r>
            <a:r>
              <a:rPr lang="cs-CZ" altLang="cs-CZ" dirty="0"/>
              <a:t>zpravidla pověřen </a:t>
            </a:r>
            <a:r>
              <a:rPr lang="cs-CZ" altLang="cs-CZ" b="1" dirty="0" err="1"/>
              <a:t>wazír</a:t>
            </a:r>
            <a:r>
              <a:rPr lang="cs-CZ" altLang="cs-CZ" dirty="0"/>
              <a:t>, jakýsi první ministr, resp. nejvyšší úředník jmenovaný chalífou a jemu přímo odpovědný.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Úřad </a:t>
            </a:r>
            <a:r>
              <a:rPr lang="cs-CZ" altLang="cs-CZ" dirty="0" err="1"/>
              <a:t>wazíra</a:t>
            </a:r>
            <a:r>
              <a:rPr lang="cs-CZ" altLang="cs-CZ" dirty="0"/>
              <a:t> </a:t>
            </a:r>
            <a:r>
              <a:rPr lang="cs-CZ" altLang="cs-CZ" dirty="0" smtClean="0"/>
              <a:t>byl </a:t>
            </a:r>
            <a:r>
              <a:rPr lang="cs-CZ" altLang="cs-CZ" dirty="0"/>
              <a:t>nazýván </a:t>
            </a:r>
            <a:r>
              <a:rPr lang="cs-CZ" altLang="cs-CZ" dirty="0" err="1"/>
              <a:t>wizára</a:t>
            </a:r>
            <a:r>
              <a:rPr lang="cs-CZ" altLang="cs-CZ" dirty="0"/>
              <a:t>, jeho náplň se kryje se všemi povinnostmi </a:t>
            </a:r>
            <a:r>
              <a:rPr lang="cs-CZ" altLang="cs-CZ" dirty="0" smtClean="0"/>
              <a:t>panovníka.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Teoretik </a:t>
            </a:r>
            <a:r>
              <a:rPr lang="cs-CZ" altLang="cs-CZ" dirty="0"/>
              <a:t>ústavního práva </a:t>
            </a:r>
            <a:r>
              <a:rPr lang="cs-CZ" altLang="cs-CZ" dirty="0" err="1"/>
              <a:t>Máwardí</a:t>
            </a:r>
            <a:r>
              <a:rPr lang="cs-CZ" altLang="cs-CZ" dirty="0"/>
              <a:t> rozlišuje </a:t>
            </a:r>
            <a:r>
              <a:rPr lang="cs-CZ" altLang="cs-CZ" b="1" dirty="0" err="1"/>
              <a:t>wizáru</a:t>
            </a:r>
            <a:r>
              <a:rPr lang="cs-CZ" altLang="cs-CZ" b="1" dirty="0"/>
              <a:t> „delegovanou</a:t>
            </a:r>
            <a:r>
              <a:rPr lang="cs-CZ" altLang="cs-CZ" dirty="0"/>
              <a:t>“, která zahrnuje plnou pravomoc ve všech věcech příslušejících vládci, a </a:t>
            </a:r>
            <a:r>
              <a:rPr lang="cs-CZ" altLang="cs-CZ" b="1" dirty="0" err="1"/>
              <a:t>wizáru</a:t>
            </a:r>
            <a:r>
              <a:rPr lang="cs-CZ" altLang="cs-CZ" b="1" dirty="0"/>
              <a:t> „výkonnou</a:t>
            </a:r>
            <a:r>
              <a:rPr lang="cs-CZ" altLang="cs-CZ" dirty="0"/>
              <a:t>“, která je omezena jen na určitou otázku nebo úkol. V obou případech však musí být vykonávána dle instrukcí chalífy.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err="1"/>
              <a:t>Wazír</a:t>
            </a:r>
            <a:r>
              <a:rPr lang="cs-CZ" altLang="cs-CZ" dirty="0"/>
              <a:t> může být i odvolán, jeho funkce zaniká též smrtí či odstoupením panovníka, tj. osoby, která ho do funkce jmenovala. V současné době je slovo </a:t>
            </a:r>
            <a:r>
              <a:rPr lang="cs-CZ" altLang="cs-CZ" dirty="0" err="1"/>
              <a:t>wazír</a:t>
            </a:r>
            <a:r>
              <a:rPr lang="cs-CZ" altLang="cs-CZ" dirty="0"/>
              <a:t> synonymem pro ministra a </a:t>
            </a:r>
            <a:r>
              <a:rPr lang="cs-CZ" altLang="cs-CZ" dirty="0" err="1"/>
              <a:t>wizára</a:t>
            </a:r>
            <a:r>
              <a:rPr lang="cs-CZ" altLang="cs-CZ" dirty="0"/>
              <a:t> pro jednotlivá ministerstva.</a:t>
            </a:r>
          </a:p>
        </p:txBody>
      </p:sp>
    </p:spTree>
    <p:extLst>
      <p:ext uri="{BB962C8B-B14F-4D97-AF65-F5344CB8AC3E}">
        <p14:creationId xmlns:p14="http://schemas.microsoft.com/office/powerpoint/2010/main" val="36094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Státní pokladna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Významným institutem je </a:t>
            </a:r>
            <a:r>
              <a:rPr lang="cs-CZ" altLang="cs-CZ" b="1" dirty="0"/>
              <a:t>státní pokladna</a:t>
            </a:r>
            <a:r>
              <a:rPr lang="cs-CZ" altLang="cs-CZ" dirty="0"/>
              <a:t> (</a:t>
            </a:r>
            <a:r>
              <a:rPr lang="cs-CZ" altLang="cs-CZ" dirty="0" err="1" smtClean="0"/>
              <a:t>díwán</a:t>
            </a:r>
            <a:r>
              <a:rPr lang="cs-CZ" altLang="cs-CZ" dirty="0" smtClean="0"/>
              <a:t>). Původně </a:t>
            </a:r>
            <a:r>
              <a:rPr lang="cs-CZ" altLang="cs-CZ" dirty="0"/>
              <a:t>šlo o soupis bojovníků a dalších příslušníků </a:t>
            </a:r>
            <a:r>
              <a:rPr lang="cs-CZ" altLang="cs-CZ" dirty="0" err="1"/>
              <a:t>ummy</a:t>
            </a:r>
            <a:r>
              <a:rPr lang="cs-CZ" altLang="cs-CZ" dirty="0"/>
              <a:t>, jimž byl vyplácen podíl na kořisti, resp. „státní renta“ podle zásluh, příp. blízkosti k Prorokovi.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err="1"/>
              <a:t>Díwán</a:t>
            </a:r>
            <a:r>
              <a:rPr lang="cs-CZ" altLang="cs-CZ" dirty="0"/>
              <a:t> se časem proměňuje v obdobu běžného ministerstva financí, jeho úkolem je </a:t>
            </a:r>
            <a:r>
              <a:rPr lang="cs-CZ" altLang="cs-CZ" b="1" dirty="0"/>
              <a:t>výběr daní</a:t>
            </a:r>
            <a:r>
              <a:rPr lang="cs-CZ" altLang="cs-CZ" dirty="0"/>
              <a:t>, tzn. </a:t>
            </a:r>
            <a:r>
              <a:rPr lang="cs-CZ" altLang="cs-CZ" dirty="0" err="1"/>
              <a:t>zakátu</a:t>
            </a:r>
            <a:r>
              <a:rPr lang="cs-CZ" altLang="cs-CZ" dirty="0"/>
              <a:t> od muslimů a daně z hlavy od nemuslimů. Ta byla nejen zdrojem příjmů státní pokladny, ale byla též znakem podřízenosti jinověrců islámskému státu.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V </a:t>
            </a:r>
            <a:r>
              <a:rPr lang="cs-CZ" altLang="cs-CZ" dirty="0"/>
              <a:t>dnešní době platí již mnohem komplikovanější systém daňových povinností, </a:t>
            </a:r>
            <a:r>
              <a:rPr lang="cs-CZ" altLang="cs-CZ" dirty="0" err="1"/>
              <a:t>zakát</a:t>
            </a:r>
            <a:r>
              <a:rPr lang="cs-CZ" altLang="cs-CZ" dirty="0"/>
              <a:t> má spíše podobu běžné státní daně nebo je naopak dobrovolný.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Může se též stát, </a:t>
            </a:r>
            <a:r>
              <a:rPr lang="cs-CZ" altLang="cs-CZ" dirty="0" smtClean="0"/>
              <a:t>že </a:t>
            </a:r>
            <a:r>
              <a:rPr lang="cs-CZ" altLang="cs-CZ" dirty="0"/>
              <a:t>je daňová povinnost pro všechny občany daného státu víceméně stejná, jen muslimové mají </a:t>
            </a:r>
            <a:r>
              <a:rPr lang="cs-CZ" altLang="cs-CZ" dirty="0" smtClean="0"/>
              <a:t>„</a:t>
            </a:r>
            <a:r>
              <a:rPr lang="cs-CZ" altLang="cs-CZ" dirty="0"/>
              <a:t>navíc“ uloženu povinnost platit </a:t>
            </a:r>
            <a:r>
              <a:rPr lang="cs-CZ" altLang="cs-CZ" dirty="0" err="1"/>
              <a:t>zakát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Sekulární pravomoc panovníka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Panovníkova pravomoc upravovat závazně vztahy, jež nejsou pokryty </a:t>
            </a:r>
            <a:r>
              <a:rPr lang="cs-CZ" altLang="cs-CZ" dirty="0" err="1"/>
              <a:t>šaríou</a:t>
            </a:r>
            <a:r>
              <a:rPr lang="cs-CZ" altLang="cs-CZ" dirty="0"/>
              <a:t> se nazývá </a:t>
            </a:r>
            <a:r>
              <a:rPr lang="cs-CZ" altLang="cs-CZ" b="1" dirty="0" err="1"/>
              <a:t>sijása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Představuje </a:t>
            </a:r>
            <a:r>
              <a:rPr lang="cs-CZ" altLang="cs-CZ" dirty="0"/>
              <a:t>oprávnění k relativně nezávislé legislativní úpravě věcí týkajících se státní správy, daňového systému, trestního práva, represivního aparátu atd.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Ve </a:t>
            </a:r>
            <a:r>
              <a:rPr lang="cs-CZ" altLang="cs-CZ" dirty="0"/>
              <a:t>své ideální podobě má sloužit k efektivní aplikaci a doplňování zjeveného práva, fakticky ale otvírá dveře autonomní normativní regulaci, která často bude i v rozporu se </a:t>
            </a:r>
            <a:r>
              <a:rPr lang="cs-CZ" altLang="cs-CZ" dirty="0" err="1"/>
              <a:t>šaríou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 konzervativnějších zemích (např. Saúdské Arábii) bývá legislativa výkonné moci prezentována právě jako </a:t>
            </a:r>
            <a:r>
              <a:rPr lang="cs-CZ" altLang="cs-CZ" dirty="0" err="1"/>
              <a:t>sijása</a:t>
            </a:r>
            <a:r>
              <a:rPr lang="cs-CZ" altLang="cs-CZ" dirty="0"/>
              <a:t>, administrativní předpisy jsou nazývány nizám (nařízení) nebo </a:t>
            </a:r>
            <a:r>
              <a:rPr lang="cs-CZ" altLang="cs-CZ" dirty="0" err="1"/>
              <a:t>marsúm</a:t>
            </a:r>
            <a:r>
              <a:rPr lang="cs-CZ" altLang="cs-CZ" dirty="0"/>
              <a:t> (dekret) na rozdíl od pojmu </a:t>
            </a:r>
            <a:r>
              <a:rPr lang="cs-CZ" altLang="cs-CZ" dirty="0" err="1"/>
              <a:t>qánún</a:t>
            </a:r>
            <a:r>
              <a:rPr lang="cs-CZ" altLang="cs-CZ" dirty="0"/>
              <a:t>, který je v moderní době označením pro zákon, tj. sekulární legislativu, která je v ideálním islámském státě nepřípustná.</a:t>
            </a:r>
          </a:p>
        </p:txBody>
      </p:sp>
    </p:spTree>
    <p:extLst>
      <p:ext uri="{BB962C8B-B14F-4D97-AF65-F5344CB8AC3E}">
        <p14:creationId xmlns:p14="http://schemas.microsoft.com/office/powerpoint/2010/main" val="33822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Filosofické </a:t>
            </a:r>
            <a:r>
              <a:rPr lang="cs-CZ" altLang="cs-CZ" sz="3200" dirty="0" smtClean="0">
                <a:solidFill>
                  <a:schemeClr val="tx1"/>
                </a:solidFill>
              </a:rPr>
              <a:t>státoprávní teorie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Filosofické koncepce většinou nacházejí </a:t>
            </a:r>
            <a:r>
              <a:rPr lang="cs-CZ" altLang="cs-CZ" b="1" u="sng" dirty="0"/>
              <a:t>inspiraci v řeckých státoprávních teoriích</a:t>
            </a:r>
            <a:r>
              <a:rPr lang="cs-CZ" altLang="cs-CZ" dirty="0"/>
              <a:t> a východiskem jim je představa krále – filosofa, nadaného etickými, rozumovými i praktickými ctnostmi.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Al-</a:t>
            </a:r>
            <a:r>
              <a:rPr lang="cs-CZ" altLang="cs-CZ" dirty="0" err="1" smtClean="0"/>
              <a:t>Fárábí</a:t>
            </a:r>
            <a:r>
              <a:rPr lang="cs-CZ" altLang="cs-CZ" dirty="0" smtClean="0"/>
              <a:t> </a:t>
            </a:r>
            <a:r>
              <a:rPr lang="cs-CZ" altLang="cs-CZ" dirty="0"/>
              <a:t>(</a:t>
            </a:r>
            <a:r>
              <a:rPr lang="cs-CZ" altLang="cs-CZ" dirty="0">
                <a:cs typeface="Arial" charset="0"/>
              </a:rPr>
              <a:t>† </a:t>
            </a:r>
            <a:r>
              <a:rPr lang="cs-CZ" altLang="cs-CZ" dirty="0"/>
              <a:t>950) rozvíjí představu svrchovaného panovníka, v jehož osobě se </a:t>
            </a:r>
            <a:r>
              <a:rPr lang="cs-CZ" altLang="cs-CZ" dirty="0" smtClean="0"/>
              <a:t>spojí </a:t>
            </a:r>
            <a:r>
              <a:rPr lang="cs-CZ" altLang="cs-CZ" dirty="0"/>
              <a:t>kvality „filosofa na trůnu“ a islámského imáma prostoupeného duchem </a:t>
            </a:r>
            <a:r>
              <a:rPr lang="cs-CZ" altLang="cs-CZ" dirty="0" smtClean="0"/>
              <a:t>Prorokovým, který je </a:t>
            </a:r>
            <a:r>
              <a:rPr lang="cs-CZ" altLang="cs-CZ" dirty="0"/>
              <a:t>formálně zákonodárcem, řízení obce </a:t>
            </a:r>
            <a:r>
              <a:rPr lang="cs-CZ" altLang="cs-CZ" dirty="0" smtClean="0"/>
              <a:t>je v </a:t>
            </a:r>
            <a:r>
              <a:rPr lang="cs-CZ" altLang="cs-CZ" dirty="0"/>
              <a:t>rukou suverénního panovníka.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err="1" smtClean="0"/>
              <a:t>Avicenna</a:t>
            </a:r>
            <a:r>
              <a:rPr lang="cs-CZ" altLang="cs-CZ" dirty="0" smtClean="0"/>
              <a:t> </a:t>
            </a:r>
            <a:r>
              <a:rPr lang="cs-CZ" altLang="cs-CZ" dirty="0"/>
              <a:t>(</a:t>
            </a:r>
            <a:r>
              <a:rPr lang="cs-CZ" altLang="cs-CZ" dirty="0">
                <a:cs typeface="Arial" charset="0"/>
              </a:rPr>
              <a:t>† </a:t>
            </a:r>
            <a:r>
              <a:rPr lang="cs-CZ" altLang="cs-CZ" dirty="0"/>
              <a:t>1037) staví Proroka </a:t>
            </a:r>
            <a:r>
              <a:rPr lang="cs-CZ" altLang="cs-CZ" dirty="0" smtClean="0"/>
              <a:t>nad </a:t>
            </a:r>
            <a:r>
              <a:rPr lang="cs-CZ" altLang="cs-CZ" dirty="0"/>
              <a:t>filosofa a vyslovuje se pro ústřední místo </a:t>
            </a:r>
            <a:r>
              <a:rPr lang="cs-CZ" altLang="cs-CZ" dirty="0" smtClean="0"/>
              <a:t>šaríe </a:t>
            </a:r>
            <a:r>
              <a:rPr lang="cs-CZ" altLang="cs-CZ" dirty="0"/>
              <a:t>v dobrém řádu světa. Prorok je jediným zákonodárcem, na druhé straně autorita v tomto světě náleží imámovi jakožto politickému i duchovnímu vůdci </a:t>
            </a:r>
            <a:r>
              <a:rPr lang="cs-CZ" altLang="cs-CZ" dirty="0" err="1"/>
              <a:t>ummy</a:t>
            </a:r>
            <a:r>
              <a:rPr lang="cs-CZ" altLang="cs-CZ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Filosofické koncepce </a:t>
            </a:r>
            <a:r>
              <a:rPr lang="cs-CZ" altLang="cs-CZ" b="1" u="sng" dirty="0"/>
              <a:t>ztotožňují krále s islámským </a:t>
            </a:r>
            <a:r>
              <a:rPr lang="cs-CZ" altLang="cs-CZ" b="1" u="sng" dirty="0" smtClean="0"/>
              <a:t>imámem</a:t>
            </a:r>
            <a:r>
              <a:rPr lang="cs-CZ" altLang="cs-CZ" dirty="0" smtClean="0"/>
              <a:t> </a:t>
            </a:r>
            <a:r>
              <a:rPr lang="cs-CZ" altLang="cs-CZ" dirty="0"/>
              <a:t>a kladou důraz zejména na spravedlnost, vědění a moudrost panovníka</a:t>
            </a:r>
            <a:r>
              <a:rPr lang="cs-CZ" altLang="cs-CZ" dirty="0" smtClean="0"/>
              <a:t>.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51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Soudní moc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Soudní moc náleží rovněž panovníkovi, ten ji ale deleguje na </a:t>
            </a:r>
            <a:r>
              <a:rPr lang="cs-CZ" altLang="cs-CZ" b="1" dirty="0"/>
              <a:t>soudce (</a:t>
            </a:r>
            <a:r>
              <a:rPr lang="cs-CZ" altLang="cs-CZ" b="1" dirty="0" err="1"/>
              <a:t>qádí</a:t>
            </a:r>
            <a:r>
              <a:rPr lang="cs-CZ" altLang="cs-CZ" b="1" dirty="0" smtClean="0"/>
              <a:t>)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Qádí</a:t>
            </a:r>
            <a:r>
              <a:rPr lang="cs-CZ" altLang="cs-CZ" dirty="0" smtClean="0"/>
              <a:t> </a:t>
            </a:r>
            <a:r>
              <a:rPr lang="cs-CZ" altLang="cs-CZ" dirty="0"/>
              <a:t>je jmenován chalífou z osob znalých práva a majících pro tento úřad předepsané osobní </a:t>
            </a:r>
            <a:r>
              <a:rPr lang="cs-CZ" altLang="cs-CZ" dirty="0" smtClean="0"/>
              <a:t>vlastnosti. 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Soudci rozhodovali především různé </a:t>
            </a:r>
            <a:r>
              <a:rPr lang="cs-CZ" altLang="cs-CZ" dirty="0" smtClean="0"/>
              <a:t>spory </a:t>
            </a:r>
            <a:r>
              <a:rPr lang="cs-CZ" altLang="cs-CZ" dirty="0"/>
              <a:t>a vedle toho měli i rozsáhlou pravomoc v různých věcech nesporných, jako v záležitostech manželských, dědických, poručnických, nadačních, dokonce i stavebních a dopravních.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Soudnictví je poměrně přísně odděleno od ostatní státní správy, i jmenování soudců panovník konzultuje s vrchním </a:t>
            </a:r>
            <a:r>
              <a:rPr lang="cs-CZ" altLang="cs-CZ" dirty="0" smtClean="0"/>
              <a:t>soudcem, </a:t>
            </a:r>
            <a:r>
              <a:rPr lang="cs-CZ" altLang="cs-CZ" dirty="0"/>
              <a:t>soudci jsou </a:t>
            </a:r>
            <a:r>
              <a:rPr lang="cs-CZ" altLang="cs-CZ" dirty="0" smtClean="0"/>
              <a:t>plně </a:t>
            </a:r>
            <a:r>
              <a:rPr lang="cs-CZ" altLang="cs-CZ" dirty="0"/>
              <a:t>vázáni </a:t>
            </a:r>
            <a:r>
              <a:rPr lang="cs-CZ" altLang="cs-CZ" dirty="0" smtClean="0"/>
              <a:t>právem šaría. 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Na druhé straně může chalífa </a:t>
            </a:r>
            <a:r>
              <a:rPr lang="cs-CZ" altLang="cs-CZ" dirty="0" err="1"/>
              <a:t>atrahovat</a:t>
            </a:r>
            <a:r>
              <a:rPr lang="cs-CZ" altLang="cs-CZ" dirty="0"/>
              <a:t> jakýkoliv spor k sobě, neboť i přes delegaci soudní pravomoci ji může dále vykonávat, je ale vázán zjeveným právem. Může též nařídit obnovení procesu, pokud došlo k nespravedlnosti, v zásadě ale nemá právo udělit milost.</a:t>
            </a:r>
          </a:p>
        </p:txBody>
      </p:sp>
    </p:spTree>
    <p:extLst>
      <p:ext uri="{BB962C8B-B14F-4D97-AF65-F5344CB8AC3E}">
        <p14:creationId xmlns:p14="http://schemas.microsoft.com/office/powerpoint/2010/main" val="19347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Šaríatská</a:t>
            </a:r>
            <a:r>
              <a:rPr lang="cs-CZ" altLang="cs-CZ" sz="3200" dirty="0" smtClean="0">
                <a:solidFill>
                  <a:schemeClr val="tx1"/>
                </a:solidFill>
              </a:rPr>
              <a:t> a „sekulární“ jurisdikce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V </a:t>
            </a:r>
            <a:r>
              <a:rPr lang="cs-CZ" altLang="cs-CZ" dirty="0"/>
              <a:t>současné době je </a:t>
            </a:r>
            <a:r>
              <a:rPr lang="cs-CZ" altLang="cs-CZ" dirty="0" smtClean="0"/>
              <a:t>většinou </a:t>
            </a:r>
            <a:r>
              <a:rPr lang="cs-CZ" altLang="cs-CZ" dirty="0"/>
              <a:t>sloučena </a:t>
            </a:r>
            <a:r>
              <a:rPr lang="cs-CZ" altLang="cs-CZ" dirty="0" err="1"/>
              <a:t>šaríatská</a:t>
            </a:r>
            <a:r>
              <a:rPr lang="cs-CZ" altLang="cs-CZ" dirty="0"/>
              <a:t> a „sekulární“ jurisdikce </a:t>
            </a:r>
            <a:r>
              <a:rPr lang="cs-CZ" altLang="cs-CZ" dirty="0" smtClean="0"/>
              <a:t>soudů.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Soudci </a:t>
            </a:r>
            <a:r>
              <a:rPr lang="cs-CZ" altLang="cs-CZ" dirty="0"/>
              <a:t>též rozhodují podle norem vyjádřených ve formě psaného zákona, nikoliv dle právních knih a </a:t>
            </a:r>
            <a:r>
              <a:rPr lang="cs-CZ" altLang="cs-CZ" dirty="0" smtClean="0"/>
              <a:t>sbírek.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Někde </a:t>
            </a:r>
            <a:r>
              <a:rPr lang="cs-CZ" altLang="cs-CZ" dirty="0"/>
              <a:t>jsou naopak </a:t>
            </a:r>
            <a:r>
              <a:rPr lang="cs-CZ" altLang="cs-CZ" dirty="0" err="1" smtClean="0"/>
              <a:t>šaríatské</a:t>
            </a:r>
            <a:r>
              <a:rPr lang="cs-CZ" altLang="cs-CZ" dirty="0" smtClean="0"/>
              <a:t> </a:t>
            </a:r>
            <a:r>
              <a:rPr lang="cs-CZ" altLang="cs-CZ" dirty="0"/>
              <a:t>soudy znovu </a:t>
            </a:r>
            <a:r>
              <a:rPr lang="cs-CZ" altLang="cs-CZ" dirty="0" smtClean="0"/>
              <a:t>ustavovány, </a:t>
            </a:r>
            <a:r>
              <a:rPr lang="cs-CZ" altLang="cs-CZ" dirty="0"/>
              <a:t>jejich působnost se však zpravidla omezuje na otázky osobního statusu a rodinného práva.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Nezávislost </a:t>
            </a:r>
            <a:r>
              <a:rPr lang="cs-CZ" altLang="cs-CZ" dirty="0"/>
              <a:t>a efektivita soudů v dnešních islámských zemích závisí </a:t>
            </a:r>
            <a:r>
              <a:rPr lang="cs-CZ" altLang="cs-CZ" dirty="0" smtClean="0"/>
              <a:t>nejvíce </a:t>
            </a:r>
            <a:r>
              <a:rPr lang="cs-CZ" altLang="cs-CZ" dirty="0"/>
              <a:t>na míře autoritářství vlády.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Nezávislost soudnictví i princip „rule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law</a:t>
            </a:r>
            <a:r>
              <a:rPr lang="cs-CZ" altLang="cs-CZ" dirty="0"/>
              <a:t>“ má každopádně v klasickém islámském právu i historické tradici </a:t>
            </a:r>
            <a:r>
              <a:rPr lang="cs-CZ" altLang="cs-CZ" dirty="0" smtClean="0"/>
              <a:t>dobré základy.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I </a:t>
            </a:r>
            <a:r>
              <a:rPr lang="cs-CZ" altLang="cs-CZ" dirty="0"/>
              <a:t>v režimech hodnocených jako nedemokratické se proto může stát, že soudce někdy odmítne aplikovat nařízení panovníka a soudí pouze podle </a:t>
            </a:r>
            <a:r>
              <a:rPr lang="cs-CZ" altLang="cs-CZ" dirty="0" smtClean="0"/>
              <a:t>šaríi.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87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Ústava</a:t>
            </a:r>
            <a:r>
              <a:rPr lang="cs-CZ" altLang="cs-CZ" dirty="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Pojem </a:t>
            </a:r>
            <a:r>
              <a:rPr lang="cs-CZ" altLang="cs-CZ" sz="2100" b="1" u="sng" dirty="0"/>
              <a:t>ústava (</a:t>
            </a:r>
            <a:r>
              <a:rPr lang="cs-CZ" altLang="cs-CZ" sz="2100" b="1" u="sng" dirty="0" err="1"/>
              <a:t>dustúr</a:t>
            </a:r>
            <a:r>
              <a:rPr lang="cs-CZ" altLang="cs-CZ" sz="2100" b="1" u="sng" dirty="0"/>
              <a:t>)</a:t>
            </a:r>
            <a:r>
              <a:rPr lang="cs-CZ" altLang="cs-CZ" sz="2100" b="1" dirty="0"/>
              <a:t> </a:t>
            </a:r>
            <a:r>
              <a:rPr lang="cs-CZ" altLang="cs-CZ" sz="2100" dirty="0"/>
              <a:t>je v islámském světě novinkou.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Koncepce ústavy jako normativního ohniska právního řádu bývá někdy odmítána nejen pro svůj cizí původ, ale též z důvodu nadřazenosti </a:t>
            </a:r>
            <a:r>
              <a:rPr lang="cs-CZ" altLang="cs-CZ" sz="2100" dirty="0" smtClean="0"/>
              <a:t>šaríi </a:t>
            </a:r>
            <a:r>
              <a:rPr lang="cs-CZ" altLang="cs-CZ" sz="2100" dirty="0"/>
              <a:t>a Božího původu zjeveného práva, které samo formuluje základy státního zřízení a práva a povinnosti občanů. Ústavu proto dokonale </a:t>
            </a:r>
            <a:r>
              <a:rPr lang="cs-CZ" altLang="cs-CZ" sz="2100" dirty="0" smtClean="0"/>
              <a:t>nahrazuje </a:t>
            </a:r>
            <a:r>
              <a:rPr lang="cs-CZ" altLang="cs-CZ" sz="2100" dirty="0"/>
              <a:t>Korán.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Většina muslimských států přesto ústavu přijala, přičemž tu více, tu méně explicitně zdůrazňuje roli islámu a </a:t>
            </a:r>
            <a:r>
              <a:rPr lang="cs-CZ" altLang="cs-CZ" sz="2100" dirty="0" smtClean="0"/>
              <a:t>šaríi </a:t>
            </a:r>
            <a:r>
              <a:rPr lang="cs-CZ" altLang="cs-CZ" sz="2100" dirty="0"/>
              <a:t>ve společenském řádu a právním systému země.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Ústavní status islámu je asi nejvýrazněji zakotven v případě Království Saúdské Arábie a Íránské islámské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1131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Medínská ústava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Teoretiky islámu je často připomínána tzv. „</a:t>
            </a:r>
            <a:r>
              <a:rPr lang="cs-CZ" altLang="cs-CZ" sz="2100" b="1" dirty="0"/>
              <a:t>Medínská ústava</a:t>
            </a:r>
            <a:r>
              <a:rPr lang="cs-CZ" altLang="cs-CZ" sz="2100" dirty="0"/>
              <a:t>“ jako vůbec první ústavní dokument v lidské historii. Uzavřel ji Mohamed s obyvateli </a:t>
            </a:r>
            <a:r>
              <a:rPr lang="cs-CZ" altLang="cs-CZ" sz="2100" dirty="0" err="1"/>
              <a:t>Jasribu</a:t>
            </a:r>
            <a:r>
              <a:rPr lang="cs-CZ" altLang="cs-CZ" sz="2100" dirty="0"/>
              <a:t>, kam uprchl z Mekky.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 smtClean="0"/>
              <a:t>Vzhledem </a:t>
            </a:r>
            <a:r>
              <a:rPr lang="cs-CZ" altLang="cs-CZ" sz="2100" dirty="0"/>
              <a:t>k tomu, že vše, co Prorok řekl a vykonal, je dobré, správné, inspirované Bohem a hodné následování, a rovněž s ohledem na retrospektivnost islámského práva a uvažování, je Medínská ústava významným </a:t>
            </a:r>
            <a:r>
              <a:rPr lang="cs-CZ" altLang="cs-CZ" sz="2100" b="1" dirty="0"/>
              <a:t>precedentem i pro dnešní dobu</a:t>
            </a:r>
            <a:r>
              <a:rPr lang="cs-CZ" altLang="cs-CZ" sz="2100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Založení společenského zřízení na smluvním základě, nikoliv na základě náboženské či etnické příslušnosti, je počinem revolučním, navíc jinověrcům jsou garantována větší práva, než kdy později právní teorie nemuslimům přiznala.</a:t>
            </a:r>
          </a:p>
        </p:txBody>
      </p:sp>
    </p:spTree>
    <p:extLst>
      <p:ext uri="{BB962C8B-B14F-4D97-AF65-F5344CB8AC3E}">
        <p14:creationId xmlns:p14="http://schemas.microsoft.com/office/powerpoint/2010/main" val="173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Ústava Saúdské Arábie z r. 1992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Čl. 1 – Království Saúdská Arábie je suverénní stát, jehož náboženstvím je islám; Korán a Sunna jsou jeho ústavou, arabština jeho jazykem a Rijád jeho hlavním městem.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Čl. 7 – Vláda v Saúdské Arábii odvozuje svou moc z Koránu a Sunny.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Čl. 3 – vlajka – obsahuje vyznání víry (</a:t>
            </a:r>
            <a:r>
              <a:rPr lang="cs-CZ" altLang="cs-CZ" sz="2200" dirty="0" err="1" smtClean="0"/>
              <a:t>šaháda</a:t>
            </a:r>
            <a:r>
              <a:rPr lang="cs-CZ" altLang="cs-CZ" sz="2200" dirty="0" smtClean="0"/>
              <a:t>) – „není jiného Boha než Alláha a Mohamed je jeho Prorokem“ </a:t>
            </a:r>
          </a:p>
        </p:txBody>
      </p:sp>
    </p:spTree>
    <p:extLst>
      <p:ext uri="{BB962C8B-B14F-4D97-AF65-F5344CB8AC3E}">
        <p14:creationId xmlns:p14="http://schemas.microsoft.com/office/powerpoint/2010/main" val="4688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Vlajka Saúdské Arábie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6628" name="Picture 4" descr="saudi-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21" y="2343518"/>
            <a:ext cx="7512114" cy="37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Íránská teokracie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Konkrétním příkladem moderní teokracie může být Írán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Tento systém vychází z </a:t>
            </a:r>
            <a:r>
              <a:rPr lang="cs-CZ" altLang="cs-CZ" sz="2100" b="1" u="sng" dirty="0"/>
              <a:t>teorie ajatolláha Chomejního</a:t>
            </a:r>
            <a:r>
              <a:rPr lang="cs-CZ" altLang="cs-CZ" sz="2100" dirty="0"/>
              <a:t>, kterou nastínil ve svých přednáškách později sebraných do knihy „Islámský stát – vláda duchovenstva“.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Podle této teorie musí být vláda vedena vzdělanou duchovní elitou, tedy islámskými znalci práva.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Chomejního teorie se částečně podobá teorii řeckého filosofa Platóna, který prosazoval ve svém díle Ústava vládu moudrých filosofů. Filosofy v Chomejního teorii nahrazují islámští duchovní.</a:t>
            </a:r>
          </a:p>
        </p:txBody>
      </p:sp>
    </p:spTree>
    <p:extLst>
      <p:ext uri="{BB962C8B-B14F-4D97-AF65-F5344CB8AC3E}">
        <p14:creationId xmlns:p14="http://schemas.microsoft.com/office/powerpoint/2010/main" val="5862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Vláda duchovních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Chomejní navázal na tradici šíitů – menší muslimské větve, která ovšem tvoří v Íránu většinu.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Šíité tvrdí, že zákonným nástupcem proroka Mohameda v čele muslimské obce byl jeho zeť Alí a pak dále Alího potomci. Ti ale byli pronásledováni sunnity a nakonec poslední z nich (dvanáctý šíitský imám Muhammad </a:t>
            </a:r>
            <a:r>
              <a:rPr lang="cs-CZ" altLang="cs-CZ" sz="2100" dirty="0" err="1"/>
              <a:t>ibn</a:t>
            </a:r>
            <a:r>
              <a:rPr lang="cs-CZ" altLang="cs-CZ" sz="2100" dirty="0"/>
              <a:t> Hasan) v devátém století zmizel.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Šíité věří, že se skryl a že se vrátí na zem jako spasitel (</a:t>
            </a:r>
            <a:r>
              <a:rPr lang="cs-CZ" altLang="cs-CZ" sz="2100" dirty="0" err="1"/>
              <a:t>mahdí</a:t>
            </a:r>
            <a:r>
              <a:rPr lang="cs-CZ" altLang="cs-CZ" sz="2100" dirty="0"/>
              <a:t>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Než k tomu ovšem dojde, musí někdo vládnout jako jeho zástupce – a tím má být podle Chomejního šíitské duchovenstvo (ajatolláhové). Proto používá Chomejní pro vládu slovo </a:t>
            </a:r>
            <a:r>
              <a:rPr lang="cs-CZ" altLang="cs-CZ" sz="2100" dirty="0" err="1"/>
              <a:t>velájat</a:t>
            </a:r>
            <a:r>
              <a:rPr lang="cs-CZ" altLang="cs-CZ" sz="2100" dirty="0"/>
              <a:t>, které označuje také místodržitelství nebo poručnictví.</a:t>
            </a:r>
          </a:p>
        </p:txBody>
      </p:sp>
    </p:spTree>
    <p:extLst>
      <p:ext uri="{BB962C8B-B14F-4D97-AF65-F5344CB8AC3E}">
        <p14:creationId xmlns:p14="http://schemas.microsoft.com/office/powerpoint/2010/main" val="32386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Současný íránský režim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Současný íránský režim představuje určitou směsici prvků západní demokracie (např. všeobecné volby, ústava) a teokratického systému vlády opřeného o šíitský islám.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V íránském ústavním systému najdeme typické státní orgány jako je parlament (nazývá se Islámské poradní shromáždění), vláda, prezident, soudy atd. </a:t>
            </a:r>
          </a:p>
        </p:txBody>
      </p:sp>
    </p:spTree>
    <p:extLst>
      <p:ext uri="{BB962C8B-B14F-4D97-AF65-F5344CB8AC3E}">
        <p14:creationId xmlns:p14="http://schemas.microsoft.com/office/powerpoint/2010/main" val="16589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Nejvyšší duchovní vůdce </a:t>
            </a:r>
            <a:r>
              <a:rPr lang="cs-CZ" altLang="cs-CZ" sz="3200" dirty="0">
                <a:solidFill>
                  <a:schemeClr val="tx1"/>
                </a:solidFill>
              </a:rPr>
              <a:t>(</a:t>
            </a:r>
            <a:r>
              <a:rPr lang="cs-CZ" altLang="cs-CZ" sz="3200" dirty="0" err="1">
                <a:solidFill>
                  <a:schemeClr val="tx1"/>
                </a:solidFill>
              </a:rPr>
              <a:t>rahbar</a:t>
            </a:r>
            <a:r>
              <a:rPr lang="cs-CZ" altLang="cs-CZ" sz="32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Je </a:t>
            </a:r>
            <a:r>
              <a:rPr lang="cs-CZ" altLang="cs-CZ" dirty="0"/>
              <a:t>volen na doživotí Radou expertů. Ta má 86 členů, kteří jsou voleni občany ve všeobecných volbách z řad duchovních (imámů). Rada expertů </a:t>
            </a:r>
            <a:r>
              <a:rPr lang="cs-CZ" altLang="cs-CZ" dirty="0" smtClean="0"/>
              <a:t>má </a:t>
            </a:r>
            <a:r>
              <a:rPr lang="cs-CZ" altLang="cs-CZ" dirty="0"/>
              <a:t>zásadní rozhodovací pravomoc v oblasti </a:t>
            </a:r>
            <a:r>
              <a:rPr lang="cs-CZ" altLang="cs-CZ" dirty="0" smtClean="0"/>
              <a:t>náboženství</a:t>
            </a:r>
            <a:r>
              <a:rPr lang="cs-CZ" altLang="cs-CZ" dirty="0"/>
              <a:t>, </a:t>
            </a:r>
            <a:r>
              <a:rPr lang="cs-CZ" altLang="cs-CZ" dirty="0" smtClean="0"/>
              <a:t>stará se o </a:t>
            </a:r>
            <a:r>
              <a:rPr lang="cs-CZ" altLang="cs-CZ" dirty="0"/>
              <a:t>charakter státu a jeho duchovně morální profil. Členové Rady expertů jsou voleni na 8 let.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První </a:t>
            </a:r>
            <a:r>
              <a:rPr lang="cs-CZ" altLang="cs-CZ" dirty="0" smtClean="0"/>
              <a:t>vůdce </a:t>
            </a:r>
            <a:r>
              <a:rPr lang="cs-CZ" altLang="cs-CZ" dirty="0"/>
              <a:t>byl vůdce islámské revoluce z roku 1979 Rúholláh Chomejní. Od roku 1989 do současné doby je jím Alí </a:t>
            </a:r>
            <a:r>
              <a:rPr lang="cs-CZ" altLang="cs-CZ" dirty="0" err="1"/>
              <a:t>Chameneí</a:t>
            </a:r>
            <a:r>
              <a:rPr lang="cs-CZ" altLang="cs-CZ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Nejvyšší duchovní vůdce má </a:t>
            </a:r>
            <a:r>
              <a:rPr lang="cs-CZ" altLang="cs-CZ" b="1" dirty="0"/>
              <a:t>významné jmenovací pravomoci</a:t>
            </a:r>
            <a:r>
              <a:rPr lang="cs-CZ" altLang="cs-CZ" dirty="0"/>
              <a:t>. Jmenuje Nejvyšší hlavu íránského soudnictví (tento ústavní činitel pak jmenuje předsedu Nejvyššího soudu a generálního prokurátora), velitele armády, ředitele rozhlasu a televize.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Kromě </a:t>
            </a:r>
            <a:r>
              <a:rPr lang="cs-CZ" altLang="cs-CZ" dirty="0"/>
              <a:t>toho jmenuje 6 duchovních do dvanáctičlenné Rady dohlížitelů. Nejvyšší duchovní vůdce je nejvyšším velitelem ozbrojených sil, může vyhlásit mobilizaci a válečný stav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665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Literární teorie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Literární teorie zdůrazňují </a:t>
            </a:r>
            <a:r>
              <a:rPr lang="cs-CZ" altLang="cs-CZ" b="1" u="sng" dirty="0"/>
              <a:t>božské právo králů vládnout lidem</a:t>
            </a:r>
            <a:r>
              <a:rPr lang="cs-CZ" altLang="cs-CZ" dirty="0"/>
              <a:t>; zabývají se spíše</a:t>
            </a:r>
            <a:r>
              <a:rPr lang="cs-CZ" altLang="cs-CZ" b="1" dirty="0"/>
              <a:t> praxí</a:t>
            </a:r>
            <a:r>
              <a:rPr lang="cs-CZ" altLang="cs-CZ" dirty="0"/>
              <a:t> než teorií </a:t>
            </a:r>
            <a:r>
              <a:rPr lang="cs-CZ" altLang="cs-CZ" dirty="0" smtClean="0"/>
              <a:t>vlády.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Důraz </a:t>
            </a:r>
            <a:r>
              <a:rPr lang="cs-CZ" altLang="cs-CZ" dirty="0"/>
              <a:t>kladou hlavně na</a:t>
            </a:r>
            <a:r>
              <a:rPr lang="cs-CZ" altLang="cs-CZ" b="1" dirty="0"/>
              <a:t> </a:t>
            </a:r>
            <a:r>
              <a:rPr lang="cs-CZ" altLang="cs-CZ" b="1" u="sng" dirty="0"/>
              <a:t>spravedlnost panovníka</a:t>
            </a:r>
            <a:r>
              <a:rPr lang="cs-CZ" altLang="cs-CZ" u="sng" dirty="0"/>
              <a:t> </a:t>
            </a:r>
            <a:r>
              <a:rPr lang="cs-CZ" altLang="cs-CZ" dirty="0"/>
              <a:t>než na náboženství a filosofické poznání.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Inspiraci čerpají zejména z perských teorií státu, kde je vládce suverénním a svrchovaným autokratem, na jehož bedra je na druhé straně uložena povinnost vládnout moudře a spravedlivě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K tomuto účelu jsou zpracovávána tzv. „Zrcadla princů“, která jsou pojímána jako nástroje vlády, k </a:t>
            </a:r>
            <a:r>
              <a:rPr lang="cs-CZ" altLang="cs-CZ" dirty="0" smtClean="0"/>
              <a:t>nimž se řadí </a:t>
            </a:r>
            <a:r>
              <a:rPr lang="cs-CZ" altLang="cs-CZ" dirty="0"/>
              <a:t>i biografické či naučné spisy vezírů a vysokých státních úředníků, usilujících o předání státnických zkušeností.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Zrcadla princů zahrnují etické a praktické principy, úsloví a mnoho historických příkladů dobré i špatné vlády, které mají působit jako vzor či naopak varování.</a:t>
            </a:r>
            <a:br>
              <a:rPr lang="cs-CZ" altLang="cs-CZ" dirty="0"/>
            </a:b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27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Prezident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Prezident je po Nejvyšším duchovním vůdci druhým nejvyšším představitelem výkonné moci.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Je volen na 4 roky ve všeobecném hlasování (není ustanoven “z vůle Boží”, a proto může být pověřen mocí z vůle lidu).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Zároveň prezident plní funkci předsedy vlády. Je zde tedy hlava státu, která řídí světské záležitosti, tím je prezident; vedle něj je zde duchovní vůdce státu. </a:t>
            </a:r>
          </a:p>
        </p:txBody>
      </p:sp>
    </p:spTree>
    <p:extLst>
      <p:ext uri="{BB962C8B-B14F-4D97-AF65-F5344CB8AC3E}">
        <p14:creationId xmlns:p14="http://schemas.microsoft.com/office/powerpoint/2010/main" val="33001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Rada dohlížitelů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1900" dirty="0" smtClean="0"/>
              <a:t>Důležitý </a:t>
            </a:r>
            <a:r>
              <a:rPr lang="cs-CZ" altLang="cs-CZ" sz="1900" dirty="0"/>
              <a:t>orgán složený ze 6 světských a 6 islámských právníků, který dohlíží na to, zda přijímaná rozhodnutí světské administrativy jsou v souladu s </a:t>
            </a:r>
            <a:r>
              <a:rPr lang="cs-CZ" altLang="cs-CZ" sz="1900" dirty="0" err="1"/>
              <a:t>šaríou</a:t>
            </a:r>
            <a:r>
              <a:rPr lang="cs-CZ" altLang="cs-CZ" sz="1900" dirty="0"/>
              <a:t> a ústavou. </a:t>
            </a:r>
            <a:endParaRPr lang="cs-CZ" altLang="cs-CZ" sz="19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1900" dirty="0" smtClean="0"/>
              <a:t>Světští </a:t>
            </a:r>
            <a:r>
              <a:rPr lang="cs-CZ" altLang="cs-CZ" sz="1900" dirty="0"/>
              <a:t>právníci jsou voleni parlamentem na návrh Nejvyšší hlavy íránského soudnictví, zatímco duchovní vybírá Nejvyšší duchovní vůdce. Členové rady jsou voleni na 6 let, každé tři roky se ale mění 3 osoby z obou skupin.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1900" dirty="0"/>
              <a:t>Rada dohlížitelů má právo veta, pokud Parlamentem navržený </a:t>
            </a:r>
            <a:r>
              <a:rPr lang="cs-CZ" altLang="cs-CZ" sz="1900" b="1" dirty="0"/>
              <a:t>zákon shledá v rozporu s islámskými principy či ústavou</a:t>
            </a:r>
            <a:r>
              <a:rPr lang="cs-CZ" altLang="cs-CZ" sz="1900" dirty="0"/>
              <a:t>. </a:t>
            </a:r>
            <a:r>
              <a:rPr lang="cs-CZ" altLang="cs-CZ" sz="1900" dirty="0" smtClean="0"/>
              <a:t>Pokud </a:t>
            </a:r>
            <a:r>
              <a:rPr lang="cs-CZ" altLang="cs-CZ" sz="1900" dirty="0"/>
              <a:t>je zákon neslučitelný, vrátí jej parlamentu k přepracování</a:t>
            </a:r>
            <a:r>
              <a:rPr lang="cs-CZ" altLang="cs-CZ" sz="1900" dirty="0" smtClean="0"/>
              <a:t>. </a:t>
            </a:r>
            <a:r>
              <a:rPr lang="cs-CZ" altLang="cs-CZ" sz="1900" dirty="0"/>
              <a:t>Soulad se </a:t>
            </a:r>
            <a:r>
              <a:rPr lang="cs-CZ" altLang="cs-CZ" sz="1900" dirty="0" err="1"/>
              <a:t>šaríou</a:t>
            </a:r>
            <a:r>
              <a:rPr lang="cs-CZ" altLang="cs-CZ" sz="1900" dirty="0"/>
              <a:t> posuzuje pouze 6 duchovních, soulad s ústavou všech 12 členů Rady. </a:t>
            </a:r>
            <a:endParaRPr lang="cs-CZ" altLang="cs-CZ" sz="19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1900" dirty="0" smtClean="0"/>
              <a:t>Důležité </a:t>
            </a:r>
            <a:r>
              <a:rPr lang="cs-CZ" altLang="cs-CZ" sz="1900" dirty="0"/>
              <a:t>pravomoci se týkají také volebního procesu. Rada dohlížitelů může </a:t>
            </a:r>
            <a:r>
              <a:rPr lang="cs-CZ" altLang="cs-CZ" sz="1900" b="1" dirty="0"/>
              <a:t>vetovat kandidaturu osob ucházejících se o volené funkce</a:t>
            </a:r>
            <a:r>
              <a:rPr lang="cs-CZ" altLang="cs-CZ" sz="1900" dirty="0"/>
              <a:t> (poslance, prezidenta) před volbami, shledá-li jejich dosavadní život neslučitelný s mravními normami islámu</a:t>
            </a:r>
            <a:r>
              <a:rPr lang="cs-CZ" altLang="cs-CZ" sz="1900" dirty="0" smtClean="0"/>
              <a:t>.</a:t>
            </a: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14476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Rada pro posouzení zájmů islámské republiky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V roce 1988 byla zřízena Rada pro posouzení zájmů islámské republiky (dala by se označit jako „smírčí“ rada).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Její hlavní rolí je řešení konfliktů mezi Radou dohlížitelů a parlamentem. Může dokonce přijímat dočasné zákony, které platí tři roky.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Jejích 31 členů jmenuje Nejvyšší duchovní vůdce především z řad duchovních a tato rada slouží i jako jeho poradní orgán.</a:t>
            </a:r>
          </a:p>
        </p:txBody>
      </p:sp>
    </p:spTree>
    <p:extLst>
      <p:ext uri="{BB962C8B-B14F-4D97-AF65-F5344CB8AC3E}">
        <p14:creationId xmlns:p14="http://schemas.microsoft.com/office/powerpoint/2010/main" val="6092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Sekulární režim - Turecko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 Turecku stojí náboženské právo na nižším stupni než světské státní právo. Islám přestal být státním náboženstvím v roce 1928.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 turecké ústavě se říká, že Turecká republika je demokratický, sekulární a sociální stát založený na principu vlády práva (nezměnitelné ustanovení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Po zániku Osmanské říše a založení Turecké republiky v roce 1923 zahájil Mustafa </a:t>
            </a:r>
            <a:r>
              <a:rPr lang="cs-CZ" altLang="cs-CZ" sz="2400" dirty="0" err="1"/>
              <a:t>Kemal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Atatürk</a:t>
            </a:r>
            <a:r>
              <a:rPr lang="cs-CZ" altLang="cs-CZ" sz="2400" dirty="0"/>
              <a:t>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(generál, zakladatel a první prezident) velké reformy turecké společnosti – také v oblasti </a:t>
            </a:r>
            <a:r>
              <a:rPr lang="cs-CZ" altLang="cs-CZ" sz="2400" dirty="0" smtClean="0"/>
              <a:t>práva.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068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Teorie právníků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Teorie právníků jsou v porovnání s literárními a filosofickými koncepcemi „</a:t>
            </a:r>
            <a:r>
              <a:rPr lang="cs-CZ" altLang="cs-CZ" sz="2100" dirty="0" err="1"/>
              <a:t>nejislámštější</a:t>
            </a:r>
            <a:r>
              <a:rPr lang="cs-CZ" altLang="cs-CZ" sz="2100" dirty="0"/>
              <a:t>“, neboť se zakládají na Koránu, sunně a praxi rané islámské </a:t>
            </a:r>
            <a:r>
              <a:rPr lang="cs-CZ" altLang="cs-CZ" sz="2100" dirty="0" err="1"/>
              <a:t>ummy</a:t>
            </a:r>
            <a:r>
              <a:rPr lang="cs-CZ" altLang="cs-CZ" sz="2100" dirty="0"/>
              <a:t> (resp. na uznaných pramenech islámského práva</a:t>
            </a:r>
            <a:r>
              <a:rPr lang="cs-CZ" altLang="cs-CZ" sz="2100" dirty="0" smtClean="0"/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 smtClean="0"/>
              <a:t>Vycházejí </a:t>
            </a:r>
            <a:r>
              <a:rPr lang="cs-CZ" altLang="cs-CZ" sz="2100" dirty="0"/>
              <a:t>většinou ze zjeveného práva, údajného Prorokova vzoru a </a:t>
            </a:r>
            <a:r>
              <a:rPr lang="cs-CZ" altLang="cs-CZ" sz="2100" dirty="0" smtClean="0"/>
              <a:t>normativní </a:t>
            </a:r>
            <a:r>
              <a:rPr lang="cs-CZ" altLang="cs-CZ" sz="2100" dirty="0"/>
              <a:t>praxe prvních „pravověrných“ chalífů.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Vzhledem ke skutečnosti, že Korán je, co se ústavních otázek týče, poměrně stručný, jsou tyto teorie zakotveny jednak v </a:t>
            </a:r>
            <a:r>
              <a:rPr lang="cs-CZ" altLang="cs-CZ" sz="2100" b="1" u="sng" dirty="0"/>
              <a:t>zidealizované historii</a:t>
            </a:r>
            <a:r>
              <a:rPr lang="cs-CZ" altLang="cs-CZ" sz="2100" b="1" dirty="0"/>
              <a:t> </a:t>
            </a:r>
            <a:r>
              <a:rPr lang="cs-CZ" altLang="cs-CZ" sz="2100" dirty="0"/>
              <a:t>a jednak čerpají inspiraci z </a:t>
            </a:r>
            <a:r>
              <a:rPr lang="cs-CZ" altLang="cs-CZ" sz="2100" b="1" u="sng" dirty="0"/>
              <a:t>aktuální společenské a státoprávní situace</a:t>
            </a:r>
            <a:r>
              <a:rPr lang="cs-CZ" altLang="cs-CZ" sz="2100" u="sng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Právníci jsou tak </a:t>
            </a:r>
            <a:r>
              <a:rPr lang="cs-CZ" altLang="cs-CZ" sz="2100" dirty="0" smtClean="0"/>
              <a:t>mimo jiné </a:t>
            </a:r>
            <a:r>
              <a:rPr lang="cs-CZ" altLang="cs-CZ" sz="2100" dirty="0"/>
              <a:t>velkými </a:t>
            </a:r>
            <a:r>
              <a:rPr lang="cs-CZ" altLang="cs-CZ" sz="2100" b="1" u="sng" dirty="0"/>
              <a:t>obhájci teorie neomylnosti islámské komunity</a:t>
            </a:r>
            <a:r>
              <a:rPr lang="cs-CZ" altLang="cs-CZ" sz="2100" dirty="0"/>
              <a:t> (vyjádřené ve formě konsensu – </a:t>
            </a:r>
            <a:r>
              <a:rPr lang="cs-CZ" altLang="cs-CZ" sz="2100" dirty="0" err="1"/>
              <a:t>idžmá</a:t>
            </a:r>
            <a:r>
              <a:rPr lang="cs-CZ" altLang="cs-CZ" sz="2100" dirty="0"/>
              <a:t>).</a:t>
            </a:r>
            <a:br>
              <a:rPr lang="cs-CZ" altLang="cs-CZ" sz="2100" dirty="0"/>
            </a:br>
            <a:r>
              <a:rPr lang="cs-CZ" altLang="cs-CZ" sz="2100" dirty="0"/>
              <a:t/>
            </a:r>
            <a:br>
              <a:rPr lang="cs-CZ" altLang="cs-CZ" sz="2100" dirty="0"/>
            </a:b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39328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Stát a náboženství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Právní teorie vidí původ a </a:t>
            </a:r>
            <a:r>
              <a:rPr lang="cs-CZ" altLang="cs-CZ" b="1" dirty="0"/>
              <a:t>zdroj vlády nad lidmi u Boha</a:t>
            </a:r>
            <a:r>
              <a:rPr lang="cs-CZ" altLang="cs-CZ" dirty="0"/>
              <a:t>, který je jediným suverénem, zákonodárcem a legitimním vůdcem komunity.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Neměnné zjevené právo pocházející od Boha proto předchází stát, jehož hlavní funkcí je zajistit dodržování </a:t>
            </a:r>
            <a:r>
              <a:rPr lang="cs-CZ" altLang="cs-CZ" dirty="0" smtClean="0"/>
              <a:t>šaríe.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 zásadě svobodnému, ale slabému člověku byli sesíláni proroci, kteří lidem stanovili určité hranice, a to pro jejich dobro, harmonické fungování společnosti a snazší dosažení spásy.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Vzhledem </a:t>
            </a:r>
            <a:r>
              <a:rPr lang="cs-CZ" altLang="cs-CZ" dirty="0"/>
              <a:t>k prostupování „sekulárního“ a „sakrálního“ neexistuje ani oddělení státu a náboženství, kdy stát v sobě integruje obě složky života a usiluje o jejich regulaci.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Společnost </a:t>
            </a:r>
            <a:r>
              <a:rPr lang="cs-CZ" altLang="cs-CZ" b="1" dirty="0"/>
              <a:t>je založena na poutu společného náboženství, a úkolem světského vládce je </a:t>
            </a:r>
            <a:r>
              <a:rPr lang="cs-CZ" altLang="cs-CZ" b="1" dirty="0" smtClean="0"/>
              <a:t>spíše </a:t>
            </a:r>
            <a:r>
              <a:rPr lang="cs-CZ" altLang="cs-CZ" b="1" dirty="0"/>
              <a:t>obrana víry než státu.</a:t>
            </a:r>
          </a:p>
        </p:txBody>
      </p:sp>
    </p:spTree>
    <p:extLst>
      <p:ext uri="{BB962C8B-B14F-4D97-AF65-F5344CB8AC3E}">
        <p14:creationId xmlns:p14="http://schemas.microsoft.com/office/powerpoint/2010/main" val="8486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Pojem stát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Klasickému islámskému právu je </a:t>
            </a:r>
            <a:r>
              <a:rPr lang="cs-CZ" altLang="cs-CZ" b="1" dirty="0"/>
              <a:t>zcela cizí</a:t>
            </a:r>
            <a:r>
              <a:rPr lang="cs-CZ" altLang="cs-CZ" dirty="0"/>
              <a:t> </a:t>
            </a:r>
            <a:r>
              <a:rPr lang="cs-CZ" altLang="cs-CZ" b="1" dirty="0"/>
              <a:t>pojetí státu jako územně vymezeného celku</a:t>
            </a:r>
            <a:r>
              <a:rPr lang="cs-CZ" altLang="cs-CZ" dirty="0"/>
              <a:t>, a pojem stát (</a:t>
            </a:r>
            <a:r>
              <a:rPr lang="cs-CZ" altLang="cs-CZ" dirty="0" err="1"/>
              <a:t>dawla</a:t>
            </a:r>
            <a:r>
              <a:rPr lang="cs-CZ" altLang="cs-CZ" dirty="0"/>
              <a:t>) v moderním smyslu je v muslimských zemích v podstatě nový.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Stejně </a:t>
            </a:r>
            <a:r>
              <a:rPr lang="cs-CZ" altLang="cs-CZ" dirty="0"/>
              <a:t>tak islámská teorie nezná pojem národ, který je překládán v moderní době jako </a:t>
            </a:r>
            <a:r>
              <a:rPr lang="cs-CZ" altLang="cs-CZ" dirty="0" err="1"/>
              <a:t>umma</a:t>
            </a:r>
            <a:r>
              <a:rPr lang="cs-CZ" altLang="cs-CZ" dirty="0"/>
              <a:t>, tj. výraz označující zároveň komunitu, pospolitost, společnost.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dirty="0"/>
              <a:t>Stát klasické doby je tudíž vymezen spíše jako společenství muslimů</a:t>
            </a:r>
            <a:r>
              <a:rPr lang="cs-CZ" altLang="cs-CZ" dirty="0"/>
              <a:t>, jejichž vládě jsou příp. podřízeni chráněnci jiného vyznání.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Teritoriální vymezení má přesto určitý význam v oblasti mezinárodních vztahů, resp. v právu válečném </a:t>
            </a:r>
            <a:r>
              <a:rPr lang="cs-CZ" altLang="cs-CZ" dirty="0" smtClean="0"/>
              <a:t>– svět je </a:t>
            </a:r>
            <a:r>
              <a:rPr lang="cs-CZ" altLang="cs-CZ" dirty="0"/>
              <a:t>rozdělen na </a:t>
            </a:r>
            <a:r>
              <a:rPr lang="cs-CZ" altLang="cs-CZ" dirty="0" err="1"/>
              <a:t>dár</a:t>
            </a:r>
            <a:r>
              <a:rPr lang="cs-CZ" altLang="cs-CZ" dirty="0"/>
              <a:t> al-islám („dům míru“), tj. území ovládané muslimy, a </a:t>
            </a:r>
            <a:r>
              <a:rPr lang="cs-CZ" altLang="cs-CZ" dirty="0" err="1"/>
              <a:t>dár</a:t>
            </a:r>
            <a:r>
              <a:rPr lang="cs-CZ" altLang="cs-CZ" dirty="0"/>
              <a:t> al-</a:t>
            </a:r>
            <a:r>
              <a:rPr lang="cs-CZ" altLang="cs-CZ" dirty="0" err="1"/>
              <a:t>harb</a:t>
            </a:r>
            <a:r>
              <a:rPr lang="cs-CZ" altLang="cs-CZ" dirty="0"/>
              <a:t> („dům války“), tj. území ovládané nevěřícími, jež je třeba získat pro islám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9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Dělba moci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Islámská teorie se velmi </a:t>
            </a:r>
            <a:r>
              <a:rPr lang="cs-CZ" altLang="cs-CZ" b="1" dirty="0"/>
              <a:t>podrobně zabývá </a:t>
            </a:r>
            <a:r>
              <a:rPr lang="cs-CZ" altLang="cs-CZ" b="1" u="sng" dirty="0"/>
              <a:t>povinnostmi vůdce </a:t>
            </a:r>
            <a:r>
              <a:rPr lang="cs-CZ" altLang="cs-CZ" b="1" dirty="0" smtClean="0"/>
              <a:t>věřících</a:t>
            </a:r>
            <a:r>
              <a:rPr lang="cs-CZ" altLang="cs-CZ" dirty="0" smtClean="0"/>
              <a:t>, stanovuje </a:t>
            </a:r>
            <a:r>
              <a:rPr lang="cs-CZ" altLang="cs-CZ" dirty="0"/>
              <a:t>podmínky jeho volby či jmenování, zabývá se jeho kvalifikačními předpoklady, vypočítává jeho povinnosti </a:t>
            </a:r>
            <a:r>
              <a:rPr lang="cs-CZ" altLang="cs-CZ" dirty="0" smtClean="0"/>
              <a:t>- jako </a:t>
            </a:r>
            <a:r>
              <a:rPr lang="cs-CZ" altLang="cs-CZ" dirty="0"/>
              <a:t>osoba, která má zajistit plnění všech úkolů obce a zároveň vykonávat funkce zděděné po Prorokovi, musí přirozeně splňovat velmi vysoké nároky.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Klasické islámské právo </a:t>
            </a:r>
            <a:r>
              <a:rPr lang="cs-CZ" altLang="cs-CZ" b="1" u="sng" dirty="0" smtClean="0"/>
              <a:t>nerozděluje moc</a:t>
            </a:r>
            <a:r>
              <a:rPr lang="cs-CZ" altLang="cs-CZ" dirty="0" smtClean="0"/>
              <a:t> – na druhé </a:t>
            </a:r>
            <a:r>
              <a:rPr lang="cs-CZ" altLang="cs-CZ" dirty="0"/>
              <a:t>straně lze zjednodušeně říci, že moc výkonná náleží vládci, moc zákonodárná Bohu (de facto spíše </a:t>
            </a:r>
            <a:r>
              <a:rPr lang="cs-CZ" altLang="cs-CZ" dirty="0" smtClean="0"/>
              <a:t>učencům) </a:t>
            </a:r>
            <a:r>
              <a:rPr lang="cs-CZ" altLang="cs-CZ" dirty="0"/>
              <a:t>a moc soudní, byť je na soudce delegována panovníkem, má taktéž poměrně nezávislé postavení, neboť se řídí zjeveným právem, jemuž je podřízen i samotný vládce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I </a:t>
            </a:r>
            <a:r>
              <a:rPr lang="cs-CZ" altLang="cs-CZ" dirty="0"/>
              <a:t>v autokratické (absolutistické) Saúdské Arábii tak např. soudci občas otevřeně odmítají aplikovat královské dekrety a nařízení, a soudí jen podle islámského práva.</a:t>
            </a:r>
          </a:p>
        </p:txBody>
      </p:sp>
    </p:spTree>
    <p:extLst>
      <p:ext uri="{BB962C8B-B14F-4D97-AF65-F5344CB8AC3E}">
        <p14:creationId xmlns:p14="http://schemas.microsoft.com/office/powerpoint/2010/main" val="23171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Vůdce islámské obce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Jeho </a:t>
            </a:r>
            <a:r>
              <a:rPr lang="cs-CZ" altLang="cs-CZ" dirty="0"/>
              <a:t>náboženský titul je </a:t>
            </a:r>
            <a:r>
              <a:rPr lang="cs-CZ" altLang="cs-CZ" b="1" dirty="0"/>
              <a:t>imám</a:t>
            </a:r>
            <a:r>
              <a:rPr lang="cs-CZ" altLang="cs-CZ" dirty="0"/>
              <a:t> (odvozeno od jeho funkce osoby vedoucí modlitbu), zván je též </a:t>
            </a:r>
            <a:r>
              <a:rPr lang="cs-CZ" altLang="cs-CZ" b="1" dirty="0"/>
              <a:t>chalífou</a:t>
            </a:r>
            <a:r>
              <a:rPr lang="cs-CZ" altLang="cs-CZ" dirty="0"/>
              <a:t> (tzn. náměstek Posla Božího</a:t>
            </a:r>
            <a:r>
              <a:rPr lang="cs-CZ" altLang="cs-CZ" dirty="0" smtClean="0"/>
              <a:t>). Tituly </a:t>
            </a:r>
            <a:r>
              <a:rPr lang="cs-CZ" altLang="cs-CZ" dirty="0"/>
              <a:t>chalífa a imám jsou často používány jako synonyma, podobně tak společenské zřízení, jehož jsou představiteli a spolutvůrci </a:t>
            </a:r>
            <a:r>
              <a:rPr lang="cs-CZ" altLang="cs-CZ" dirty="0" smtClean="0"/>
              <a:t>(</a:t>
            </a:r>
            <a:r>
              <a:rPr lang="cs-CZ" altLang="cs-CZ" b="1" dirty="0" smtClean="0"/>
              <a:t>chalífát</a:t>
            </a:r>
            <a:r>
              <a:rPr lang="cs-CZ" altLang="cs-CZ" b="1" dirty="0"/>
              <a:t>, </a:t>
            </a:r>
            <a:r>
              <a:rPr lang="cs-CZ" altLang="cs-CZ" b="1" dirty="0" err="1"/>
              <a:t>imámát</a:t>
            </a:r>
            <a:r>
              <a:rPr lang="cs-CZ" altLang="cs-CZ" dirty="0"/>
              <a:t>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Chalífa, resp. imám je do funkce uveden volbou, jmenováním nebo „dědickým odkazem“. Volitelé uzavírají volbou s vybranou osobou smlouvu; pokud dotyčný souhlasí, je smlouva perfektní, nezměnitelná a neodvolatelná.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Voliči v zásadě nemusí být všichni členové </a:t>
            </a:r>
            <a:r>
              <a:rPr lang="cs-CZ" altLang="cs-CZ" dirty="0" err="1"/>
              <a:t>ummy</a:t>
            </a:r>
            <a:r>
              <a:rPr lang="cs-CZ" altLang="cs-CZ" dirty="0"/>
              <a:t>, ale stačí vážené osoby dostatečně reprezentující muslimskou komunitu, resp. přirozené autority, což jsou většinou „</a:t>
            </a:r>
            <a:r>
              <a:rPr lang="cs-CZ" altLang="cs-CZ" dirty="0" err="1"/>
              <a:t>ulamá</a:t>
            </a:r>
            <a:r>
              <a:rPr lang="cs-CZ" altLang="cs-CZ" dirty="0" smtClean="0"/>
              <a:t>“. 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Po uzavření „smlouvy“ je třeba ze strany příslušníků </a:t>
            </a:r>
            <a:r>
              <a:rPr lang="cs-CZ" altLang="cs-CZ" dirty="0" err="1" smtClean="0"/>
              <a:t>ummy</a:t>
            </a:r>
            <a:r>
              <a:rPr lang="cs-CZ" altLang="cs-CZ" dirty="0" smtClean="0"/>
              <a:t> (přísaha věrnosti). Přísahou </a:t>
            </a:r>
            <a:r>
              <a:rPr lang="cs-CZ" altLang="cs-CZ" dirty="0"/>
              <a:t>věrnosti jsou zároveň imámovi uloženy povinnost vyplývající z jeho úřadu.</a:t>
            </a:r>
          </a:p>
        </p:txBody>
      </p:sp>
    </p:spTree>
    <p:extLst>
      <p:ext uri="{BB962C8B-B14F-4D97-AF65-F5344CB8AC3E}">
        <p14:creationId xmlns:p14="http://schemas.microsoft.com/office/powerpoint/2010/main" val="16652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Spor o osobu vůdce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Otázka osoby imáma, resp. chalífy měla ústřední význam nejen v ústavní teorii, ale stala se i otázkou, která muslimy rozdělila na řadu sekt a </a:t>
            </a:r>
            <a:r>
              <a:rPr lang="cs-CZ" altLang="cs-CZ" sz="2600" dirty="0" err="1" smtClean="0"/>
              <a:t>podsekt</a:t>
            </a:r>
            <a:r>
              <a:rPr lang="cs-CZ" altLang="cs-CZ" sz="2600" dirty="0"/>
              <a:t>.</a:t>
            </a:r>
            <a:endParaRPr lang="cs-CZ" altLang="cs-CZ" sz="26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Schizma rané </a:t>
            </a:r>
            <a:r>
              <a:rPr lang="cs-CZ" altLang="cs-CZ" sz="2600" dirty="0" err="1" smtClean="0"/>
              <a:t>ummy</a:t>
            </a:r>
            <a:r>
              <a:rPr lang="cs-CZ" altLang="cs-CZ" sz="2600" dirty="0" smtClean="0"/>
              <a:t> se týkalo téměř výhradně otázky osoby oprávněné a kvalifikované k dalšímu vedení obce po odchodu Proroka.</a:t>
            </a: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0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144</TotalTime>
  <Words>3024</Words>
  <Application>Microsoft Office PowerPoint</Application>
  <PresentationFormat>Vlastní</PresentationFormat>
  <Paragraphs>152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UP_prezentace_cz_4x3</vt:lpstr>
      <vt:lpstr>Islámská právní kultura  – státověda a ústavní právo</vt:lpstr>
      <vt:lpstr>Filosofické státoprávní teorie</vt:lpstr>
      <vt:lpstr>Literární teorie</vt:lpstr>
      <vt:lpstr>Teorie právníků</vt:lpstr>
      <vt:lpstr>Stát a náboženství</vt:lpstr>
      <vt:lpstr>Pojem stát</vt:lpstr>
      <vt:lpstr>Dělba moci</vt:lpstr>
      <vt:lpstr>Vůdce islámské obce</vt:lpstr>
      <vt:lpstr>Spor o osobu vůdce</vt:lpstr>
      <vt:lpstr>Sunnitská teorie</vt:lpstr>
      <vt:lpstr>Šíitská teorie </vt:lpstr>
      <vt:lpstr>Chalífa</vt:lpstr>
      <vt:lpstr>Chalífát</vt:lpstr>
      <vt:lpstr>Světský typ vlády I.</vt:lpstr>
      <vt:lpstr>Světský typ vlády II.</vt:lpstr>
      <vt:lpstr>Státní zřízení</vt:lpstr>
      <vt:lpstr>Správa státu </vt:lpstr>
      <vt:lpstr>Státní pokladna</vt:lpstr>
      <vt:lpstr>Sekulární pravomoc panovníka</vt:lpstr>
      <vt:lpstr>Soudní moc </vt:lpstr>
      <vt:lpstr>Šaríatská a „sekulární“ jurisdikce</vt:lpstr>
      <vt:lpstr>Ústava </vt:lpstr>
      <vt:lpstr>Medínská ústava</vt:lpstr>
      <vt:lpstr>Ústava Saúdské Arábie z r. 1992</vt:lpstr>
      <vt:lpstr>Vlajka Saúdské Arábie </vt:lpstr>
      <vt:lpstr>Íránská teokracie</vt:lpstr>
      <vt:lpstr>Vláda duchovních</vt:lpstr>
      <vt:lpstr>Současný íránský režim</vt:lpstr>
      <vt:lpstr>Nejvyšší duchovní vůdce (rahbar)</vt:lpstr>
      <vt:lpstr>Prezident </vt:lpstr>
      <vt:lpstr>Rada dohlížitelů</vt:lpstr>
      <vt:lpstr>Rada pro posouzení zájmů islámské republiky</vt:lpstr>
      <vt:lpstr>Sekulární režim - Turecko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Islámská právní kultura  – teorie státu a ústavní právo</dc:title>
  <dc:creator>Osina</dc:creator>
  <cp:lastModifiedBy>Osina</cp:lastModifiedBy>
  <cp:revision>43</cp:revision>
  <dcterms:created xsi:type="dcterms:W3CDTF">2016-05-03T08:55:03Z</dcterms:created>
  <dcterms:modified xsi:type="dcterms:W3CDTF">2016-05-06T08:44:41Z</dcterms:modified>
</cp:coreProperties>
</file>