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solidFill>
                  <a:schemeClr val="tx1"/>
                </a:solidFill>
              </a:rPr>
              <a:t>Právní pozitivismus 19. století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Austin – čtyři prvky práva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Zákon je </a:t>
            </a:r>
            <a:r>
              <a:rPr lang="cs-CZ" altLang="cs-CZ" sz="2400" b="1" dirty="0"/>
              <a:t>rozkaz</a:t>
            </a:r>
            <a:r>
              <a:rPr lang="cs-CZ" altLang="cs-CZ" sz="2400" dirty="0"/>
              <a:t>, tedy projev či vyjádření přání, které je všeobecně závazné pro typické druhy chování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Od ostatních vyjádření přání se rozkaz liší tím, že obsahuje </a:t>
            </a:r>
            <a:r>
              <a:rPr lang="cs-CZ" altLang="cs-CZ" sz="2400" b="1" dirty="0"/>
              <a:t>povinnost</a:t>
            </a:r>
            <a:r>
              <a:rPr lang="cs-CZ" altLang="cs-CZ" sz="2400" dirty="0"/>
              <a:t> poslouchat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Rozkaz obsahuje </a:t>
            </a:r>
            <a:r>
              <a:rPr lang="cs-CZ" altLang="cs-CZ" sz="2400" b="1" dirty="0"/>
              <a:t>sankci </a:t>
            </a:r>
            <a:r>
              <a:rPr lang="cs-CZ" altLang="cs-CZ" sz="2400" dirty="0" smtClean="0"/>
              <a:t>– újmu, </a:t>
            </a:r>
            <a:r>
              <a:rPr lang="cs-CZ" altLang="cs-CZ" sz="2400" dirty="0"/>
              <a:t>která hrozí v případě, že nebude splněna povinnost vyjádřená rozkazem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Právní pravidlo je takové pravidlo chování, které rozumné bytosti ukládá jiná rozumná bytost, která má nad první </a:t>
            </a:r>
            <a:r>
              <a:rPr lang="cs-CZ" altLang="cs-CZ" sz="2400" b="1" dirty="0"/>
              <a:t>moc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85926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Austin – právo a ostatní systémy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Další upřesnění pojmu pozitivní právo spatřuje Austin v jeho jasném odlišení od ostatních pravidel – božských pravidel a pravidel pozitivní morálky (lidmi vytvořená mimoprávní pravidla – etiketa, ale i mezinárodní právo)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Právo lze metodami právní vědy zkoumat jen z hlediska jeho existence – každé hodnocení překračuje rámec právní vědy a zasahuje do sféry etiky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Žádné pozitivní právo podle </a:t>
            </a:r>
            <a:r>
              <a:rPr lang="cs-CZ" altLang="cs-CZ" sz="2400" dirty="0" err="1"/>
              <a:t>Austina</a:t>
            </a:r>
            <a:r>
              <a:rPr lang="cs-CZ" altLang="cs-CZ" sz="2400" dirty="0"/>
              <a:t> nemůže být právně nespravedlivé </a:t>
            </a:r>
          </a:p>
        </p:txBody>
      </p:sp>
    </p:spTree>
    <p:extLst>
      <p:ext uri="{BB962C8B-B14F-4D97-AF65-F5344CB8AC3E}">
        <p14:creationId xmlns:p14="http://schemas.microsoft.com/office/powerpoint/2010/main" val="338374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Právní exegeze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Exegetická škola se objevila především ve Francii a Rakousku, představovala nejjednodušší formu pozitivismu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Označení bylo převzato z tradice výkladu svatých knih, kde znamenalo umění přesně a do hloubi vystihnout obsah textu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Komentovala právo literárně (přidržujíce se „litery“ zákona), téměř čistě gramaticky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Negativum </a:t>
            </a:r>
            <a:r>
              <a:rPr lang="cs-CZ" altLang="cs-CZ" sz="2400" dirty="0" smtClean="0"/>
              <a:t>– statičnost a </a:t>
            </a:r>
            <a:r>
              <a:rPr lang="cs-CZ" altLang="cs-CZ" sz="2400" dirty="0"/>
              <a:t>omezenost jejich prací, které stojí a padají s pozitivním právem </a:t>
            </a:r>
          </a:p>
        </p:txBody>
      </p:sp>
    </p:spTree>
    <p:extLst>
      <p:ext uri="{BB962C8B-B14F-4D97-AF65-F5344CB8AC3E}">
        <p14:creationId xmlns:p14="http://schemas.microsoft.com/office/powerpoint/2010/main" val="22600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Edmund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Burke</a:t>
            </a:r>
            <a:r>
              <a:rPr lang="cs-CZ" altLang="cs-CZ" sz="3200" dirty="0" smtClean="0">
                <a:solidFill>
                  <a:schemeClr val="tx1"/>
                </a:solidFill>
              </a:rPr>
              <a:t> (1729 – 1797) </a:t>
            </a:r>
          </a:p>
        </p:txBody>
      </p:sp>
      <p:pic>
        <p:nvPicPr>
          <p:cNvPr id="15363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4621" y="2535116"/>
            <a:ext cx="2749859" cy="3356931"/>
          </a:xfrm>
        </p:spPr>
      </p:pic>
      <p:sp>
        <p:nvSpPr>
          <p:cNvPr id="15364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Britský politik, politický teoretik a filozof </a:t>
            </a:r>
            <a:r>
              <a:rPr lang="cs-CZ" altLang="cs-CZ" sz="2600" dirty="0" err="1" smtClean="0"/>
              <a:t>anglo</a:t>
            </a:r>
            <a:r>
              <a:rPr lang="cs-CZ" altLang="cs-CZ" sz="2600" dirty="0" smtClean="0"/>
              <a:t>-irského původu.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Bývá považován za zakladatele konzervatismu</a:t>
            </a:r>
          </a:p>
        </p:txBody>
      </p:sp>
    </p:spTree>
    <p:extLst>
      <p:ext uri="{BB962C8B-B14F-4D97-AF65-F5344CB8AC3E}">
        <p14:creationId xmlns:p14="http://schemas.microsoft.com/office/powerpoint/2010/main" val="285990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Burke</a:t>
            </a:r>
            <a:r>
              <a:rPr lang="cs-CZ" altLang="cs-CZ" sz="3200" dirty="0" smtClean="0">
                <a:solidFill>
                  <a:schemeClr val="tx1"/>
                </a:solidFill>
              </a:rPr>
              <a:t> – konzervatismus 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Byl silným kritikem Velké francouzské revoluce - svou kritiku vyjádřil v knize Úvahy o revoluci ve Francii - tato kniha se považuje za jakýsi manifest konservatismu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Právo jako státní vůle musí být výrazem vůle společnosti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Pilířem práva není jen užitečnost, ale i přirozená (obyčejová) spravedlnost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Stát chápe </a:t>
            </a:r>
            <a:r>
              <a:rPr lang="cs-CZ" altLang="cs-CZ" sz="2400" dirty="0" err="1"/>
              <a:t>Burke</a:t>
            </a:r>
            <a:r>
              <a:rPr lang="cs-CZ" altLang="cs-CZ" sz="2400" dirty="0"/>
              <a:t> jako Bohem ustanovenou instituci, jako výsledek historického vývoje a tradic - zdrojem legitimity je zavedená zvyklost  </a:t>
            </a:r>
          </a:p>
        </p:txBody>
      </p:sp>
    </p:spTree>
    <p:extLst>
      <p:ext uri="{BB962C8B-B14F-4D97-AF65-F5344CB8AC3E}">
        <p14:creationId xmlns:p14="http://schemas.microsoft.com/office/powerpoint/2010/main" val="4239807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100" dirty="0">
                <a:solidFill>
                  <a:schemeClr val="tx1"/>
                </a:solidFill>
              </a:rPr>
              <a:t>Friedrich Carl von </a:t>
            </a:r>
            <a:r>
              <a:rPr lang="cs-CZ" altLang="cs-CZ" sz="3100" dirty="0" err="1">
                <a:solidFill>
                  <a:schemeClr val="tx1"/>
                </a:solidFill>
              </a:rPr>
              <a:t>Savigny</a:t>
            </a:r>
            <a:r>
              <a:rPr lang="cs-CZ" altLang="cs-CZ" sz="3100" dirty="0">
                <a:solidFill>
                  <a:schemeClr val="tx1"/>
                </a:solidFill>
              </a:rPr>
              <a:t> (1779 – 1861)</a:t>
            </a:r>
          </a:p>
        </p:txBody>
      </p:sp>
      <p:pic>
        <p:nvPicPr>
          <p:cNvPr id="17411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81179" y="2558868"/>
            <a:ext cx="2763921" cy="3375932"/>
          </a:xfrm>
        </p:spPr>
      </p:pic>
      <p:sp>
        <p:nvSpPr>
          <p:cNvPr id="1741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Významný a vlivný německý právník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Nejznámější představitel historickoprávní školy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Hlavní spis: O povolání naší doby k zákonodárství a právní vědě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44877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Německá historickoprávní škola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U vzniku historickoprávní školy stál spor mezi dvěma německými právníky s francouzskými kořeny – Antonem </a:t>
            </a:r>
            <a:r>
              <a:rPr lang="cs-CZ" altLang="cs-CZ" sz="2100" dirty="0" err="1"/>
              <a:t>Thibautem</a:t>
            </a:r>
            <a:r>
              <a:rPr lang="cs-CZ" altLang="cs-CZ" sz="2100" dirty="0"/>
              <a:t> (1772 – 1840) a </a:t>
            </a:r>
            <a:r>
              <a:rPr lang="cs-CZ" altLang="cs-CZ" sz="2100" b="1" dirty="0"/>
              <a:t>Friedrichem Carlem von </a:t>
            </a:r>
            <a:r>
              <a:rPr lang="cs-CZ" altLang="cs-CZ" sz="2100" b="1" dirty="0" err="1"/>
              <a:t>Savigny</a:t>
            </a:r>
            <a:r>
              <a:rPr lang="cs-CZ" altLang="cs-CZ" sz="2100" dirty="0"/>
              <a:t> o kodifikaci soukromého práva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Nutnost studia římského práva </a:t>
            </a:r>
            <a:r>
              <a:rPr lang="cs-CZ" altLang="cs-CZ" sz="2100" dirty="0" smtClean="0"/>
              <a:t>– v letech </a:t>
            </a:r>
            <a:r>
              <a:rPr lang="cs-CZ" altLang="cs-CZ" sz="2100" dirty="0"/>
              <a:t>1840-1849 vyšel </a:t>
            </a:r>
            <a:r>
              <a:rPr lang="cs-CZ" altLang="cs-CZ" sz="2100" dirty="0" err="1"/>
              <a:t>Savignyho</a:t>
            </a:r>
            <a:r>
              <a:rPr lang="cs-CZ" altLang="cs-CZ" sz="2100" dirty="0"/>
              <a:t> osmidílný „Systém dnešního římského práva“, který dokazuje, že právní tradice je v Německu římská.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Je třeba obnovit cit pro historické souvislosti a přirozený vývoj národů, musí být navázán kontakt s právním vědomím národa, jeho zvyky a obyčeji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Odmítá kodifikaci přirozeného práva, které je odhaleno prostřednictvím rozumu</a:t>
            </a:r>
          </a:p>
        </p:txBody>
      </p:sp>
    </p:spTree>
    <p:extLst>
      <p:ext uri="{BB962C8B-B14F-4D97-AF65-F5344CB8AC3E}">
        <p14:creationId xmlns:p14="http://schemas.microsoft.com/office/powerpoint/2010/main" val="4218827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Volksgeist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Neexistuje žádné přirozené právo, pouze právo pozitivní, které je proměnlivé v čase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Za právo nelze považovat vše, co zakotví do zákonů zákonodárce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Právo je samostatný živý mechanismus, projev národního vědomí, výraz specifického génia každého národa (</a:t>
            </a:r>
            <a:r>
              <a:rPr lang="cs-CZ" sz="2200" b="1" dirty="0" err="1"/>
              <a:t>Volksgeist</a:t>
            </a:r>
            <a:r>
              <a:rPr lang="cs-CZ" sz="2200" b="1" dirty="0"/>
              <a:t> – duch národa</a:t>
            </a:r>
            <a:r>
              <a:rPr lang="cs-CZ" sz="2200" dirty="0"/>
              <a:t>), který se vyvíjí každý svou vlastní dynamikou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Sociální skutečnosti, místní zvyky, obyčeje a kolektivní praktiky mají normativní aspekt – postupně krystalizují do právních pravidel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09500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Savignyho</a:t>
            </a:r>
            <a:r>
              <a:rPr lang="cs-CZ" altLang="cs-CZ" sz="3200" dirty="0" smtClean="0">
                <a:solidFill>
                  <a:schemeClr val="tx1"/>
                </a:solidFill>
              </a:rPr>
              <a:t> teorie pramenů práva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Přesvědčení národa pokud jde o právo reprezentuje stav právníků – právo poznávají a třídí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Zákonodárství a kodifikace jsou přípustné jedině v deklaratorním smyslu a slouží k zachycení zásad, které jako výsledky historického vývoje práva už existují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 err="1"/>
              <a:t>Savignyho</a:t>
            </a:r>
            <a:r>
              <a:rPr lang="cs-CZ" altLang="cs-CZ" sz="2300" dirty="0"/>
              <a:t> hierarchizace pramenů práva: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/>
              <a:t>obyčejové právo</a:t>
            </a:r>
            <a:r>
              <a:rPr lang="cs-CZ" altLang="cs-CZ" sz="2000" dirty="0"/>
              <a:t> – je bezprostředním projevem národního povědomí, základním zdrojem práva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/>
              <a:t>právnické právo</a:t>
            </a:r>
            <a:r>
              <a:rPr lang="cs-CZ" altLang="cs-CZ" sz="2000" dirty="0"/>
              <a:t> – je produktem právní vědy a odhaluje zásady obyčejového práva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/>
              <a:t>zákonné právo</a:t>
            </a:r>
            <a:r>
              <a:rPr lang="cs-CZ" altLang="cs-CZ" sz="2000" dirty="0"/>
              <a:t> – zpřehledňuje historickou zkušeností posvěcené právo a dodává mu vybroušenou formu</a:t>
            </a:r>
          </a:p>
        </p:txBody>
      </p:sp>
    </p:spTree>
    <p:extLst>
      <p:ext uri="{BB962C8B-B14F-4D97-AF65-F5344CB8AC3E}">
        <p14:creationId xmlns:p14="http://schemas.microsoft.com/office/powerpoint/2010/main" val="1752669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/>
              <a:t>Carl </a:t>
            </a:r>
            <a:r>
              <a:rPr lang="cs-CZ" altLang="cs-CZ" sz="3200" dirty="0" err="1"/>
              <a:t>Magnus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Bergbohm</a:t>
            </a:r>
            <a:r>
              <a:rPr lang="cs-CZ" altLang="cs-CZ" sz="3200" dirty="0"/>
              <a:t> (1849 – 1927) </a:t>
            </a:r>
          </a:p>
        </p:txBody>
      </p:sp>
      <p:pic>
        <p:nvPicPr>
          <p:cNvPr id="2150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81180" y="2486029"/>
            <a:ext cx="2621740" cy="3448771"/>
          </a:xfrm>
        </p:spPr>
      </p:pic>
      <p:sp>
        <p:nvSpPr>
          <p:cNvPr id="21508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Německý právní teoretik, profesor právní filozofie v </a:t>
            </a:r>
            <a:r>
              <a:rPr lang="cs-CZ" altLang="cs-CZ" sz="2600" dirty="0" smtClean="0"/>
              <a:t>Bonnu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Narodil se v Rize, měl švédské kořeny</a:t>
            </a:r>
            <a:endParaRPr lang="cs-CZ" altLang="cs-CZ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Hlavní spis: </a:t>
            </a:r>
            <a:r>
              <a:rPr lang="de-DE" altLang="cs-CZ" sz="2600" dirty="0"/>
              <a:t>Jurisprudenz und </a:t>
            </a:r>
            <a:r>
              <a:rPr lang="de-DE" altLang="cs-CZ" sz="2600" dirty="0" smtClean="0"/>
              <a:t>Rechtsphilosophie: </a:t>
            </a:r>
            <a:r>
              <a:rPr lang="de-DE" altLang="cs-CZ" sz="2600" dirty="0"/>
              <a:t>Kritische </a:t>
            </a:r>
            <a:r>
              <a:rPr lang="de-DE" altLang="cs-CZ" sz="2600" dirty="0" smtClean="0"/>
              <a:t>Abhandlungen 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36240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Právní pozitivismus 19. století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Pozitivismus jako směr v právním myšlení charakterizuje </a:t>
            </a:r>
            <a:r>
              <a:rPr lang="cs-CZ" altLang="cs-CZ" sz="2400" b="1" dirty="0"/>
              <a:t>laicizace práva, racionalismus a voluntarismus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Svou úlohu při zrodu právního pozitivismu sehrál také filozofický pozitivismus – požadavek očištění pozitivní vědy od jakékoli metafyziky, soustředění se výlučně na sféru empirických faktů, odmítání tvrzení, která nelze odvodit z empirických poznatků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Právní pozitivismus se v podstatě ve vědeckém zkoumání snažil právo izolovat od širších společenských souvislostí </a:t>
            </a:r>
          </a:p>
        </p:txBody>
      </p:sp>
    </p:spTree>
    <p:extLst>
      <p:ext uri="{BB962C8B-B14F-4D97-AF65-F5344CB8AC3E}">
        <p14:creationId xmlns:p14="http://schemas.microsoft.com/office/powerpoint/2010/main" val="155317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>
                <a:solidFill>
                  <a:schemeClr val="tx1"/>
                </a:solidFill>
              </a:rPr>
              <a:t>Bergbohm</a:t>
            </a:r>
            <a:r>
              <a:rPr lang="cs-CZ" altLang="cs-CZ" sz="3200" dirty="0">
                <a:solidFill>
                  <a:schemeClr val="tx1"/>
                </a:solidFill>
              </a:rPr>
              <a:t> – pozitivismus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Symbol </a:t>
            </a:r>
            <a:r>
              <a:rPr lang="cs-CZ" altLang="cs-CZ" sz="2600" dirty="0" smtClean="0"/>
              <a:t>druhé generace německého pozitivismu</a:t>
            </a:r>
            <a:endParaRPr lang="cs-CZ" altLang="cs-CZ" sz="26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Jedinou skutečností pro právní vědu, jedinou právní realitou jsou právní normy, pozitivní právo.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Hodnocení práva je věcí právní politiky, která však může nanejvýš prohlásit, že právo je špatné, resp. že není </a:t>
            </a:r>
            <a:r>
              <a:rPr lang="cs-CZ" altLang="cs-CZ" sz="2600" dirty="0" smtClean="0"/>
              <a:t>dobré</a:t>
            </a:r>
            <a:r>
              <a:rPr lang="cs-CZ" altLang="cs-CZ" sz="2600" dirty="0"/>
              <a:t>.</a:t>
            </a:r>
            <a:endParaRPr lang="cs-CZ" altLang="cs-CZ" sz="2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Právní politika n</a:t>
            </a:r>
            <a:r>
              <a:rPr lang="cs-CZ" altLang="cs-CZ" sz="2600" dirty="0" smtClean="0"/>
              <a:t>emůže </a:t>
            </a:r>
            <a:r>
              <a:rPr lang="cs-CZ" altLang="cs-CZ" sz="2600" dirty="0"/>
              <a:t>tvrdit, že </a:t>
            </a:r>
            <a:r>
              <a:rPr lang="cs-CZ" altLang="cs-CZ" sz="2600" dirty="0" smtClean="0"/>
              <a:t>pozitivní právo není právem.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3530367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Georg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Jellinek</a:t>
            </a:r>
            <a:r>
              <a:rPr lang="cs-CZ" altLang="cs-CZ" sz="3200" dirty="0" smtClean="0">
                <a:solidFill>
                  <a:schemeClr val="tx1"/>
                </a:solidFill>
              </a:rPr>
              <a:t> (1851 – 1911)</a:t>
            </a:r>
          </a:p>
        </p:txBody>
      </p:sp>
      <p:pic>
        <p:nvPicPr>
          <p:cNvPr id="23555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0871" y="2395772"/>
            <a:ext cx="2621740" cy="3635619"/>
          </a:xfrm>
        </p:spPr>
      </p:pic>
      <p:sp>
        <p:nvSpPr>
          <p:cNvPr id="2355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Německý státovědec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Představitel právního pozitivismu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Profesor na univerzitách ve Vídni a Heidelbergu</a:t>
            </a:r>
          </a:p>
        </p:txBody>
      </p:sp>
    </p:spTree>
    <p:extLst>
      <p:ext uri="{BB962C8B-B14F-4D97-AF65-F5344CB8AC3E}">
        <p14:creationId xmlns:p14="http://schemas.microsoft.com/office/powerpoint/2010/main" val="2871928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Jellinek</a:t>
            </a:r>
            <a:r>
              <a:rPr lang="cs-CZ" altLang="cs-CZ" sz="3200" dirty="0" smtClean="0">
                <a:solidFill>
                  <a:schemeClr val="tx1"/>
                </a:solidFill>
              </a:rPr>
              <a:t> – </a:t>
            </a:r>
            <a:r>
              <a:rPr lang="cs-CZ" altLang="cs-CZ" sz="3200" dirty="0" smtClean="0">
                <a:solidFill>
                  <a:schemeClr val="tx1"/>
                </a:solidFill>
              </a:rPr>
              <a:t>státověda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Zakladatel moderní státovědy – Všeobecná státověda (1900)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Stát není vytvářen </a:t>
            </a:r>
            <a:r>
              <a:rPr lang="cs-CZ" altLang="cs-CZ" sz="2600" smtClean="0"/>
              <a:t>pouze právem, </a:t>
            </a:r>
            <a:r>
              <a:rPr lang="cs-CZ" altLang="cs-CZ" sz="2600" dirty="0" smtClean="0"/>
              <a:t>ale musí mít území, obyvatelstvo a státní moc</a:t>
            </a:r>
            <a:endParaRPr lang="cs-CZ" altLang="cs-CZ" sz="2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b="1" dirty="0"/>
              <a:t>Závaznost</a:t>
            </a:r>
            <a:r>
              <a:rPr lang="cs-CZ" altLang="cs-CZ" sz="2600" dirty="0"/>
              <a:t> považoval za charakteristický rys práva a poukazoval na to, že tuto závaznost musí akceptovat ovládaní i vládnoucí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Teorie o </a:t>
            </a:r>
            <a:r>
              <a:rPr lang="cs-CZ" altLang="cs-CZ" sz="2600" b="1" dirty="0"/>
              <a:t>normativní síle skutečnosti</a:t>
            </a:r>
            <a:r>
              <a:rPr lang="cs-CZ" altLang="cs-CZ" sz="2600" dirty="0"/>
              <a:t> – fakta mají svou vlastní normativní sílu díky četnosti, se kterou se vyskytují</a:t>
            </a:r>
          </a:p>
        </p:txBody>
      </p:sp>
    </p:spTree>
    <p:extLst>
      <p:ext uri="{BB962C8B-B14F-4D97-AF65-F5344CB8AC3E}">
        <p14:creationId xmlns:p14="http://schemas.microsoft.com/office/powerpoint/2010/main" val="393662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Jeremy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Bentham</a:t>
            </a:r>
            <a:r>
              <a:rPr lang="cs-CZ" altLang="cs-CZ" sz="3200" dirty="0" smtClean="0">
                <a:solidFill>
                  <a:schemeClr val="tx1"/>
                </a:solidFill>
              </a:rPr>
              <a:t> (1748 – 1832) </a:t>
            </a:r>
          </a:p>
        </p:txBody>
      </p:sp>
      <p:pic>
        <p:nvPicPr>
          <p:cNvPr id="5123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9615" y="2490780"/>
            <a:ext cx="2645176" cy="3586532"/>
          </a:xfrm>
        </p:spPr>
      </p:pic>
      <p:sp>
        <p:nvSpPr>
          <p:cNvPr id="5124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britský právní teoretik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osvícenský filosof a radikální společenský reformátor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zakladatel utilitarismu a kritik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36614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Jeremy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Bentham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Zakladatel </a:t>
            </a:r>
            <a:r>
              <a:rPr lang="cs-CZ" altLang="cs-CZ" sz="2600" b="1" dirty="0"/>
              <a:t>rozkazní teorie </a:t>
            </a:r>
            <a:r>
              <a:rPr lang="cs-CZ" altLang="cs-CZ" sz="2600" dirty="0"/>
              <a:t>v právní vědě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Naprosto jasně nastolil požadavek, který je pro právní pozitivismus charakteristický – přísné </a:t>
            </a:r>
            <a:r>
              <a:rPr lang="cs-CZ" altLang="cs-CZ" sz="2600" b="1" dirty="0"/>
              <a:t>oddělení práva od morálky</a:t>
            </a:r>
            <a:r>
              <a:rPr lang="cs-CZ" altLang="cs-CZ" sz="26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Každý problém, se kterým se musí právo vyrovnávat, se </a:t>
            </a:r>
            <a:r>
              <a:rPr lang="cs-CZ" altLang="cs-CZ" sz="2600" dirty="0" err="1"/>
              <a:t>Bentham</a:t>
            </a:r>
            <a:r>
              <a:rPr lang="cs-CZ" altLang="cs-CZ" sz="2600" dirty="0"/>
              <a:t> snaží vidět ve světle principu </a:t>
            </a:r>
            <a:r>
              <a:rPr lang="cs-CZ" altLang="cs-CZ" sz="2600" b="1" dirty="0" smtClean="0"/>
              <a:t>užitečnosti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Východiskem jeho reforem byla představa, že </a:t>
            </a:r>
            <a:r>
              <a:rPr lang="cs-CZ" altLang="cs-CZ" sz="2600" b="1" dirty="0"/>
              <a:t>cílem společnosti je rozmnožovat lidské štěstí</a:t>
            </a:r>
            <a:r>
              <a:rPr lang="cs-CZ" altLang="cs-CZ" sz="2600" dirty="0"/>
              <a:t> a odstraňovat nebo aspoň omezovat každé utrpení.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111283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Bentham</a:t>
            </a:r>
            <a:r>
              <a:rPr lang="cs-CZ" altLang="cs-CZ" sz="3200" dirty="0" smtClean="0">
                <a:solidFill>
                  <a:schemeClr val="tx1"/>
                </a:solidFill>
              </a:rPr>
              <a:t> – utilitarismus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 smtClean="0"/>
              <a:t>Princip </a:t>
            </a:r>
            <a:r>
              <a:rPr lang="cs-CZ" altLang="cs-CZ" sz="2300" dirty="0"/>
              <a:t>„největšího štěstí pro největší počet“ rozvinul do systému, jímž se podle něho mají řídit lidské společnosti i jejich zákonodárství; tento systém nazval </a:t>
            </a:r>
            <a:r>
              <a:rPr lang="cs-CZ" altLang="cs-CZ" sz="2300" b="1" dirty="0"/>
              <a:t>utilitarismus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Chtěl, aby se některé činy, které podle jeho názoru nikomu neškodí, netrestaly (včetně homosexuality), navrhoval osvobození otroků i kolonií, právo na rozvod a odluku církve od státu.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Vůči zločincům zastával tvrdé stanovisko, připouštěl i tělesné tresty a pro odsouzené navrhl do kruhu uspořádané vězení, kde může dozorce sledovat úplně všechno; podobné uspořádání navrhoval i pro továrny.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9954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Bentham</a:t>
            </a:r>
            <a:r>
              <a:rPr lang="cs-CZ" altLang="cs-CZ" sz="3200" dirty="0" smtClean="0">
                <a:solidFill>
                  <a:schemeClr val="tx1"/>
                </a:solidFill>
              </a:rPr>
              <a:t> – pojem práva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Podstatou práva je to, že je výrazem vůle, tedy slovně vyjádřeným </a:t>
            </a:r>
            <a:r>
              <a:rPr lang="cs-CZ" altLang="cs-CZ" sz="2600" b="1" dirty="0"/>
              <a:t>rozkazem nositele suverénní moci</a:t>
            </a:r>
            <a:endParaRPr lang="cs-CZ" altLang="cs-CZ" sz="2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Bez trestu by nebylo právo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err="1"/>
              <a:t>Bentham</a:t>
            </a:r>
            <a:r>
              <a:rPr lang="cs-CZ" altLang="cs-CZ" sz="2600" dirty="0"/>
              <a:t> připouštěl empirické vysvětlení práva a toto vysvětlení nachází v </a:t>
            </a:r>
            <a:r>
              <a:rPr lang="cs-CZ" altLang="cs-CZ" sz="2600" b="1" dirty="0"/>
              <a:t>teorii adopce </a:t>
            </a:r>
            <a:r>
              <a:rPr lang="cs-CZ" altLang="cs-CZ" sz="2600" dirty="0" smtClean="0"/>
              <a:t>– ta spočívá </a:t>
            </a:r>
            <a:r>
              <a:rPr lang="cs-CZ" altLang="cs-CZ" sz="2600" dirty="0"/>
              <a:t>v tom, že současný suverén přijímá zákony svých předchůdců za své</a:t>
            </a:r>
          </a:p>
        </p:txBody>
      </p:sp>
    </p:spTree>
    <p:extLst>
      <p:ext uri="{BB962C8B-B14F-4D97-AF65-F5344CB8AC3E}">
        <p14:creationId xmlns:p14="http://schemas.microsoft.com/office/powerpoint/2010/main" val="141026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Bentham</a:t>
            </a:r>
            <a:r>
              <a:rPr lang="cs-CZ" altLang="cs-CZ" sz="3200" dirty="0" smtClean="0">
                <a:solidFill>
                  <a:schemeClr val="tx1"/>
                </a:solidFill>
              </a:rPr>
              <a:t> – lidská práva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Jako právník a člověk přesvědčený o nezbytnosti práva byl </a:t>
            </a:r>
            <a:r>
              <a:rPr lang="cs-CZ" altLang="cs-CZ" sz="2300" dirty="0" err="1"/>
              <a:t>Bentham</a:t>
            </a:r>
            <a:r>
              <a:rPr lang="cs-CZ" altLang="cs-CZ" sz="2300" dirty="0"/>
              <a:t> sice příznivcem Francouzské revoluce, ale velmi ostrým </a:t>
            </a:r>
            <a:r>
              <a:rPr lang="cs-CZ" altLang="cs-CZ" sz="2300" b="1" dirty="0"/>
              <a:t>kritikem představy přirozených lidských </a:t>
            </a:r>
            <a:r>
              <a:rPr lang="cs-CZ" altLang="cs-CZ" sz="2300" b="1" dirty="0" smtClean="0"/>
              <a:t>práv.</a:t>
            </a:r>
            <a:endParaRPr lang="cs-CZ" altLang="cs-CZ" sz="23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 smtClean="0"/>
              <a:t>Právo </a:t>
            </a:r>
            <a:r>
              <a:rPr lang="cs-CZ" altLang="cs-CZ" sz="2300" dirty="0"/>
              <a:t>je podle </a:t>
            </a:r>
            <a:r>
              <a:rPr lang="cs-CZ" altLang="cs-CZ" sz="2300" dirty="0" smtClean="0"/>
              <a:t>něj možné </a:t>
            </a:r>
            <a:r>
              <a:rPr lang="cs-CZ" altLang="cs-CZ" sz="2300" dirty="0"/>
              <a:t>jen v organizovaném </a:t>
            </a:r>
            <a:r>
              <a:rPr lang="cs-CZ" altLang="cs-CZ" sz="2300" dirty="0" smtClean="0"/>
              <a:t>státě, </a:t>
            </a:r>
            <a:r>
              <a:rPr lang="cs-CZ" altLang="cs-CZ" sz="2300" dirty="0"/>
              <a:t>který není založen na žádné společenské smlouvě, </a:t>
            </a:r>
            <a:r>
              <a:rPr lang="cs-CZ" altLang="cs-CZ" sz="2300" dirty="0" smtClean="0"/>
              <a:t>ale legitimuje </a:t>
            </a:r>
            <a:r>
              <a:rPr lang="cs-CZ" altLang="cs-CZ" sz="2300" dirty="0"/>
              <a:t>se pouze svojí prospěšností a užitkem.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Představa, že by člověk mohl mít nějaká práva „od narození“, že by se „rodil svobodný“, jak tvrdily listiny lidských práv, je podle něho „anarchistický klam“ a „nebezpečný nesmysl“.</a:t>
            </a:r>
          </a:p>
        </p:txBody>
      </p:sp>
    </p:spTree>
    <p:extLst>
      <p:ext uri="{BB962C8B-B14F-4D97-AF65-F5344CB8AC3E}">
        <p14:creationId xmlns:p14="http://schemas.microsoft.com/office/powerpoint/2010/main" val="217712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John Austin (1790 – 1859)</a:t>
            </a:r>
          </a:p>
        </p:txBody>
      </p:sp>
      <p:pic>
        <p:nvPicPr>
          <p:cNvPr id="10243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81179" y="2356186"/>
            <a:ext cx="2693612" cy="3714792"/>
          </a:xfrm>
        </p:spPr>
      </p:pic>
      <p:sp>
        <p:nvSpPr>
          <p:cNvPr id="10244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Britský právní teoretik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Profesor právní filozofie na Londýnské univerzitě</a:t>
            </a:r>
          </a:p>
        </p:txBody>
      </p:sp>
    </p:spTree>
    <p:extLst>
      <p:ext uri="{BB962C8B-B14F-4D97-AF65-F5344CB8AC3E}">
        <p14:creationId xmlns:p14="http://schemas.microsoft.com/office/powerpoint/2010/main" val="56725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John Austin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Zakladatel analytické jurisprudence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Austin pokračuje v linii Hobbesově a </a:t>
            </a:r>
            <a:r>
              <a:rPr lang="cs-CZ" altLang="cs-CZ" sz="2600" dirty="0" err="1"/>
              <a:t>Benthamově</a:t>
            </a:r>
            <a:r>
              <a:rPr lang="cs-CZ" altLang="cs-CZ" sz="2600" dirty="0"/>
              <a:t> a od obou těchto autorů přebírá základní pojmy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Pozitivní právo je pro něj právo, které politicky nadřízený adresuje politicky podřízeným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Charakter pozitivnosti dávají právu tyto čtyři prvky </a:t>
            </a:r>
            <a:r>
              <a:rPr lang="cs-CZ" altLang="cs-CZ" sz="2600" dirty="0" smtClean="0"/>
              <a:t>– </a:t>
            </a:r>
            <a:r>
              <a:rPr lang="cs-CZ" altLang="cs-CZ" sz="2600" b="1" dirty="0" smtClean="0"/>
              <a:t>rozkaz , </a:t>
            </a:r>
            <a:r>
              <a:rPr lang="cs-CZ" altLang="cs-CZ" sz="2600" b="1" dirty="0"/>
              <a:t>povinnost, sankce a suverénní moc</a:t>
            </a:r>
            <a:r>
              <a:rPr lang="cs-CZ" alt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681281"/>
      </p:ext>
    </p:extLst>
  </p:cSld>
  <p:clrMapOvr>
    <a:masterClrMapping/>
  </p:clrMapOvr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68</TotalTime>
  <Words>785</Words>
  <Application>Microsoft Office PowerPoint</Application>
  <PresentationFormat>Vlastní</PresentationFormat>
  <Paragraphs>96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UP_prezentace_cz_4x3</vt:lpstr>
      <vt:lpstr>Právní pozitivismus 19. století</vt:lpstr>
      <vt:lpstr>Právní pozitivismus 19. století</vt:lpstr>
      <vt:lpstr>Jeremy Bentham (1748 – 1832) </vt:lpstr>
      <vt:lpstr>Jeremy Bentham </vt:lpstr>
      <vt:lpstr>Bentham – utilitarismus </vt:lpstr>
      <vt:lpstr>Bentham – pojem práva</vt:lpstr>
      <vt:lpstr>Bentham – lidská práva</vt:lpstr>
      <vt:lpstr>John Austin (1790 – 1859)</vt:lpstr>
      <vt:lpstr>John Austin</vt:lpstr>
      <vt:lpstr>Austin – čtyři prvky práva</vt:lpstr>
      <vt:lpstr>Austin – právo a ostatní systémy</vt:lpstr>
      <vt:lpstr>Právní exegeze </vt:lpstr>
      <vt:lpstr>Edmund Burke (1729 – 1797) </vt:lpstr>
      <vt:lpstr>Burke – konzervatismus   </vt:lpstr>
      <vt:lpstr>Friedrich Carl von Savigny (1779 – 1861)</vt:lpstr>
      <vt:lpstr>Německá historickoprávní škola</vt:lpstr>
      <vt:lpstr>Volksgeist</vt:lpstr>
      <vt:lpstr>Savignyho teorie pramenů práva</vt:lpstr>
      <vt:lpstr>Carl Magnus Bergbohm (1849 – 1927) </vt:lpstr>
      <vt:lpstr>Bergbohm – pozitivismus </vt:lpstr>
      <vt:lpstr>Georg Jellinek (1851 – 1911)</vt:lpstr>
      <vt:lpstr>Jellinek – státověda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pozitivismus 19. století</dc:title>
  <dc:creator>Osina</dc:creator>
  <cp:lastModifiedBy>Osina</cp:lastModifiedBy>
  <cp:revision>15</cp:revision>
  <dcterms:created xsi:type="dcterms:W3CDTF">2016-02-29T12:37:34Z</dcterms:created>
  <dcterms:modified xsi:type="dcterms:W3CDTF">2016-04-01T11:51:27Z</dcterms:modified>
</cp:coreProperties>
</file>