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0" r:id="rId3"/>
    <p:sldId id="270" r:id="rId4"/>
    <p:sldId id="279" r:id="rId5"/>
    <p:sldId id="271" r:id="rId6"/>
    <p:sldId id="272" r:id="rId7"/>
    <p:sldId id="273" r:id="rId8"/>
    <p:sldId id="274" r:id="rId9"/>
    <p:sldId id="275" r:id="rId10"/>
    <p:sldId id="257" r:id="rId11"/>
    <p:sldId id="258" r:id="rId12"/>
    <p:sldId id="259" r:id="rId13"/>
    <p:sldId id="261" r:id="rId14"/>
    <p:sldId id="260" r:id="rId15"/>
    <p:sldId id="262" r:id="rId16"/>
    <p:sldId id="263" r:id="rId17"/>
    <p:sldId id="276" r:id="rId18"/>
    <p:sldId id="264" r:id="rId19"/>
    <p:sldId id="265" r:id="rId20"/>
    <p:sldId id="266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9B18F-A3A9-401B-B8F1-BCFAEB3C1245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6030-57D1-4BDF-AC06-947DBDEB11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10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A6030-57D1-4BDF-AC06-947DBDEB1135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57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2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54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6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4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8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6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5CF7-67B1-42DC-A758-4E71ED4DAC80}" type="datetimeFigureOut">
              <a:rPr lang="cs-CZ" smtClean="0"/>
              <a:t>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03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České konfesní právo – přehled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Damián Němec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0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6. Církevní zdravotnické a sociální instituce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Svoboda ve zřizování</a:t>
            </a:r>
          </a:p>
          <a:p>
            <a:r>
              <a:rPr lang="cs-CZ" dirty="0" smtClean="0">
                <a:latin typeface="Bookman Old Style" pitchFamily="18" charset="0"/>
              </a:rPr>
              <a:t>Postavení nestátních institucí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dirty="0" smtClean="0">
                <a:latin typeface="Bookman Old Style" pitchFamily="18" charset="0"/>
              </a:rPr>
              <a:t>lze zřídit jako církevní právnickou osobu (účelové zařízení církve) – větší organizační volnost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dirty="0" smtClean="0">
                <a:latin typeface="Bookman Old Style" pitchFamily="18" charset="0"/>
              </a:rPr>
              <a:t>nebo lze </a:t>
            </a:r>
            <a:r>
              <a:rPr lang="cs-CZ" dirty="0" smtClean="0">
                <a:latin typeface="Bookman Old Style" pitchFamily="18" charset="0"/>
              </a:rPr>
              <a:t>zřídit v jiné právní formě</a:t>
            </a:r>
          </a:p>
          <a:p>
            <a:r>
              <a:rPr lang="cs-CZ" dirty="0" smtClean="0">
                <a:latin typeface="Bookman Old Style" pitchFamily="18" charset="0"/>
              </a:rPr>
              <a:t>Problematika financování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dirty="0">
                <a:latin typeface="Bookman Old Style" pitchFamily="18" charset="0"/>
              </a:rPr>
              <a:t>zdravotnictví</a:t>
            </a:r>
            <a:r>
              <a:rPr lang="cs-CZ" dirty="0" smtClean="0">
                <a:latin typeface="Bookman Old Style" pitchFamily="18" charset="0"/>
              </a:rPr>
              <a:t>: smlouvy s pojišťovnami, pak </a:t>
            </a:r>
            <a:r>
              <a:rPr lang="cs-CZ" dirty="0" smtClean="0">
                <a:latin typeface="Bookman Old Style" pitchFamily="18" charset="0"/>
              </a:rPr>
              <a:t>relativně nárokové</a:t>
            </a:r>
            <a:r>
              <a:rPr lang="cs-CZ" dirty="0" smtClean="0">
                <a:latin typeface="Bookman Old Style" pitchFamily="18" charset="0"/>
              </a:rPr>
              <a:t>; příjmy od klientů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dirty="0">
                <a:latin typeface="Bookman Old Style" pitchFamily="18" charset="0"/>
              </a:rPr>
              <a:t>sociální</a:t>
            </a:r>
            <a:r>
              <a:rPr lang="cs-CZ" dirty="0" smtClean="0">
                <a:latin typeface="Bookman Old Style" pitchFamily="18" charset="0"/>
              </a:rPr>
              <a:t> služby: veřejné dotace – nenáro</a:t>
            </a:r>
            <a:r>
              <a:rPr lang="cs-CZ" dirty="0"/>
              <a:t>­</a:t>
            </a:r>
            <a:r>
              <a:rPr lang="cs-CZ" dirty="0" smtClean="0">
                <a:latin typeface="Bookman Old Style" pitchFamily="18" charset="0"/>
              </a:rPr>
              <a:t>kové, nejisté z hlediska výše i</a:t>
            </a:r>
            <a:r>
              <a:rPr lang="cs-CZ" dirty="0">
                <a:latin typeface="Book Antiqua" panose="02040602050305030304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existence; příjmy od klientů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dirty="0" smtClean="0"/>
              <a:t>7. Manželství a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Uzavření manželství před orgánem CNS mající </a:t>
            </a:r>
            <a:r>
              <a:rPr lang="cs-CZ" i="1" dirty="0" smtClean="0">
                <a:latin typeface="Bookman Old Style" pitchFamily="18" charset="0"/>
              </a:rPr>
              <a:t>oprávnění k výkonu zvláštních práv</a:t>
            </a:r>
            <a:r>
              <a:rPr lang="cs-CZ" dirty="0" smtClean="0">
                <a:latin typeface="Bookman Old Style" pitchFamily="18" charset="0"/>
              </a:rPr>
              <a:t> (§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7 zák. č. 3/2002 Sb., o </a:t>
            </a:r>
            <a:r>
              <a:rPr lang="cs-CZ" dirty="0" smtClean="0">
                <a:latin typeface="Bookman Old Style" pitchFamily="18" charset="0"/>
              </a:rPr>
              <a:t>CNS, </a:t>
            </a:r>
            <a:r>
              <a:rPr lang="cs-CZ" dirty="0" smtClean="0">
                <a:latin typeface="Bookman Old Style" pitchFamily="18" charset="0"/>
              </a:rPr>
              <a:t>§ 4a zák. č.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94/1963 Sb., o rodině = věcně shodně §§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657 odst. 2, 658 odst. 2, 659 a 663 zák. č.</a:t>
            </a:r>
            <a:r>
              <a:rPr lang="cs-CZ" b="1" dirty="0" smtClean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89/2012 Sb., </a:t>
            </a:r>
            <a:r>
              <a:rPr lang="cs-CZ" dirty="0" smtClean="0">
                <a:latin typeface="Bookman Old Style" pitchFamily="18" charset="0"/>
              </a:rPr>
              <a:t>občanský </a:t>
            </a:r>
            <a:r>
              <a:rPr lang="cs-CZ" dirty="0" smtClean="0">
                <a:latin typeface="Bookman Old Style" pitchFamily="18" charset="0"/>
              </a:rPr>
              <a:t>zákoník, účinnost od 1. 1. 2014)</a:t>
            </a:r>
          </a:p>
          <a:p>
            <a:r>
              <a:rPr lang="cs-CZ" dirty="0" smtClean="0">
                <a:latin typeface="Bookman Old Style" pitchFamily="18" charset="0"/>
              </a:rPr>
              <a:t>Nedodržení zákonných podmínek – </a:t>
            </a:r>
            <a:r>
              <a:rPr lang="cs-CZ" dirty="0" smtClean="0">
                <a:latin typeface="Bookman Old Style" pitchFamily="18" charset="0"/>
              </a:rPr>
              <a:t>dříve neexistence </a:t>
            </a:r>
            <a:r>
              <a:rPr lang="cs-CZ" dirty="0" smtClean="0">
                <a:latin typeface="Bookman Old Style" pitchFamily="18" charset="0"/>
              </a:rPr>
              <a:t>manželství (§17a  odst. 3 zák.</a:t>
            </a:r>
            <a:r>
              <a:rPr lang="cs-CZ" dirty="0">
                <a:latin typeface="Book Antiqua" panose="02040602050305030304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č.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94/1963 Sb., o rodině), </a:t>
            </a:r>
            <a:br>
              <a:rPr lang="cs-CZ" dirty="0" smtClean="0">
                <a:latin typeface="Bookman Old Style" pitchFamily="18" charset="0"/>
              </a:rPr>
            </a:br>
            <a:r>
              <a:rPr lang="cs-CZ" dirty="0" smtClean="0">
                <a:latin typeface="Bookman Old Style" pitchFamily="18" charset="0"/>
              </a:rPr>
              <a:t>nyní zdánlivé </a:t>
            </a:r>
            <a:r>
              <a:rPr lang="cs-CZ" dirty="0" smtClean="0">
                <a:latin typeface="Bookman Old Style" pitchFamily="18" charset="0"/>
              </a:rPr>
              <a:t>manželství (§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677 odst. 2 zák.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č.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89/2012 Sb., občanský zákoník)</a:t>
            </a:r>
          </a:p>
        </p:txBody>
      </p:sp>
    </p:spTree>
    <p:extLst>
      <p:ext uri="{BB962C8B-B14F-4D97-AF65-F5344CB8AC3E}">
        <p14:creationId xmlns:p14="http://schemas.microsoft.com/office/powerpoint/2010/main" val="36897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Platnost církevního sňatku – předsňatkové řízení – potvrzení matričního úřadu platné </a:t>
            </a:r>
            <a:r>
              <a:rPr lang="cs-CZ" dirty="0" smtClean="0">
                <a:latin typeface="Bookman Old Style" pitchFamily="18" charset="0"/>
              </a:rPr>
              <a:t>dříve 3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měsíce (§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4b odst. 2 zák. č. 94/1963 Sb., o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rodině), nově od 1.1.2014 už 6 měsíců (§</a:t>
            </a:r>
            <a:r>
              <a:rPr lang="cs-CZ" b="1" dirty="0" smtClean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666 odst. 1 zák. č.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89/2012 Sb., </a:t>
            </a:r>
            <a:r>
              <a:rPr lang="cs-CZ" dirty="0" smtClean="0">
                <a:latin typeface="Bookman Old Style" pitchFamily="18" charset="0"/>
              </a:rPr>
              <a:t>občanský </a:t>
            </a:r>
            <a:r>
              <a:rPr lang="cs-CZ" dirty="0" smtClean="0">
                <a:latin typeface="Bookman Old Style" pitchFamily="18" charset="0"/>
              </a:rPr>
              <a:t>zákoník)</a:t>
            </a:r>
          </a:p>
          <a:p>
            <a:r>
              <a:rPr lang="cs-CZ" dirty="0" smtClean="0">
                <a:latin typeface="Bookman Old Style" pitchFamily="18" charset="0"/>
              </a:rPr>
              <a:t>Posňatkové řízení – do 3 pracovních dní (§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4b odst. 3 zák. č. 94/1963 Sb., o </a:t>
            </a:r>
            <a:r>
              <a:rPr lang="cs-CZ" dirty="0" smtClean="0">
                <a:latin typeface="Bookman Old Style" pitchFamily="18" charset="0"/>
              </a:rPr>
              <a:t>rodině = </a:t>
            </a:r>
            <a:r>
              <a:rPr lang="cs-CZ" dirty="0" smtClean="0">
                <a:latin typeface="Bookman Old Style" pitchFamily="18" charset="0"/>
              </a:rPr>
              <a:t>§ 666 odst. 2 zák. č. 89/2012 Sb., občanský zákoník)</a:t>
            </a:r>
          </a:p>
          <a:p>
            <a:r>
              <a:rPr lang="cs-CZ" dirty="0" smtClean="0">
                <a:latin typeface="Bookman Old Style" pitchFamily="18" charset="0"/>
              </a:rPr>
              <a:t>Detaily: </a:t>
            </a:r>
            <a:r>
              <a:rPr lang="cs-CZ" dirty="0" smtClean="0">
                <a:latin typeface="Bookman Old Style" pitchFamily="18" charset="0"/>
              </a:rPr>
              <a:t>zákon </a:t>
            </a:r>
            <a:r>
              <a:rPr lang="cs-CZ" dirty="0" smtClean="0">
                <a:latin typeface="Bookman Old Style" pitchFamily="18" charset="0"/>
              </a:rPr>
              <a:t>č. 301/2000 Sb., o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matrikách, </a:t>
            </a:r>
            <a:r>
              <a:rPr lang="cs-CZ" dirty="0" smtClean="0">
                <a:latin typeface="Bookman Old Style" pitchFamily="18" charset="0"/>
              </a:rPr>
              <a:t>a</a:t>
            </a:r>
            <a:r>
              <a:rPr lang="en-GB" dirty="0"/>
              <a:t> </a:t>
            </a:r>
            <a:r>
              <a:rPr lang="cs-CZ" dirty="0" smtClean="0">
                <a:latin typeface="Bookman Old Style" pitchFamily="18" charset="0"/>
              </a:rPr>
              <a:t>vyhláška </a:t>
            </a:r>
            <a:r>
              <a:rPr lang="cs-CZ" dirty="0" smtClean="0">
                <a:latin typeface="Bookman Old Style" pitchFamily="18" charset="0"/>
              </a:rPr>
              <a:t>MV ČR č.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207/2001 Sb., o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provádění zákona o matrikách</a:t>
            </a:r>
          </a:p>
          <a:p>
            <a:r>
              <a:rPr lang="cs-CZ" dirty="0" smtClean="0">
                <a:latin typeface="Bookman Old Style" pitchFamily="18" charset="0"/>
              </a:rPr>
              <a:t>Církevní rozvázání manželství a judikáty nulity </a:t>
            </a:r>
            <a:r>
              <a:rPr lang="cs-CZ" dirty="0" smtClean="0">
                <a:latin typeface="Bookman Old Style" pitchFamily="18" charset="0"/>
              </a:rPr>
              <a:t>manželství </a:t>
            </a:r>
            <a:r>
              <a:rPr lang="cs-CZ" dirty="0" smtClean="0">
                <a:latin typeface="Bookman Old Style" pitchFamily="18" charset="0"/>
              </a:rPr>
              <a:t>jsou </a:t>
            </a:r>
            <a:r>
              <a:rPr lang="cs-CZ" dirty="0" smtClean="0">
                <a:latin typeface="Bookman Old Style" pitchFamily="18" charset="0"/>
              </a:rPr>
              <a:t>ve státním právu irelevantní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dirty="0" smtClean="0"/>
              <a:t>7. Manželství a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3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Rozhodující úloha rodičů při výchově (§§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31 a 32 zák. č. 94/1963; o rodině, §§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856 až 858 zák. č. 89/2012 Sb., </a:t>
            </a:r>
            <a:r>
              <a:rPr lang="cs-CZ" dirty="0" smtClean="0">
                <a:latin typeface="Bookman Old Style" pitchFamily="18" charset="0"/>
              </a:rPr>
              <a:t>občan</a:t>
            </a:r>
            <a:r>
              <a:rPr lang="cs-CZ" dirty="0"/>
              <a:t>­</a:t>
            </a:r>
            <a:r>
              <a:rPr lang="cs-CZ" dirty="0" smtClean="0">
                <a:latin typeface="Bookman Old Style" pitchFamily="18" charset="0"/>
              </a:rPr>
              <a:t>ský </a:t>
            </a:r>
            <a:r>
              <a:rPr lang="cs-CZ" dirty="0" smtClean="0">
                <a:latin typeface="Bookman Old Style" pitchFamily="18" charset="0"/>
              </a:rPr>
              <a:t>zákoník + mezinárodní úmluvy)</a:t>
            </a:r>
          </a:p>
          <a:p>
            <a:r>
              <a:rPr lang="cs-CZ" dirty="0">
                <a:latin typeface="Bookman Old Style" pitchFamily="18" charset="0"/>
              </a:rPr>
              <a:t>V</a:t>
            </a:r>
            <a:r>
              <a:rPr lang="cs-CZ" dirty="0" smtClean="0">
                <a:latin typeface="Bookman Old Style" pitchFamily="18" charset="0"/>
              </a:rPr>
              <a:t>yznání nezletilých – absence speciální právní úpravy (dřívější § 3 zák. č.</a:t>
            </a:r>
            <a:r>
              <a:rPr lang="cs-CZ" b="1" dirty="0">
                <a:latin typeface="Bookman Old Style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308/1991 Sb., o církvích – rozhodování o</a:t>
            </a:r>
            <a:r>
              <a:rPr lang="cs-CZ" b="1" dirty="0"/>
              <a:t> </a:t>
            </a:r>
            <a:r>
              <a:rPr lang="cs-CZ" dirty="0" smtClean="0">
                <a:latin typeface="Bookman Old Style" pitchFamily="18" charset="0"/>
              </a:rPr>
              <a:t>nábožen</a:t>
            </a:r>
            <a:r>
              <a:rPr lang="cs-CZ" dirty="0"/>
              <a:t>­</a:t>
            </a:r>
            <a:r>
              <a:rPr lang="cs-CZ" dirty="0" smtClean="0">
                <a:latin typeface="Bookman Old Style" pitchFamily="18" charset="0"/>
              </a:rPr>
              <a:t>ské výchově rodiči do věku 15</a:t>
            </a:r>
            <a:r>
              <a:rPr lang="cs-CZ" b="1" dirty="0"/>
              <a:t> </a:t>
            </a:r>
            <a:r>
              <a:rPr lang="cs-CZ" dirty="0" smtClean="0">
                <a:latin typeface="Bookman Old Style" pitchFamily="18" charset="0"/>
              </a:rPr>
              <a:t>let dítěte)</a:t>
            </a:r>
          </a:p>
          <a:p>
            <a:r>
              <a:rPr lang="cs-CZ" dirty="0" smtClean="0">
                <a:latin typeface="Bookman Old Style" pitchFamily="18" charset="0"/>
              </a:rPr>
              <a:t>Právo nezletilých dětí na svobodu vyznání (§ 2 odst. 2 zák. č. 3/2002 Sb., o </a:t>
            </a:r>
            <a:r>
              <a:rPr lang="cs-CZ" dirty="0" smtClean="0">
                <a:latin typeface="Bookman Old Style" pitchFamily="18" charset="0"/>
              </a:rPr>
              <a:t>CNS </a:t>
            </a:r>
            <a:r>
              <a:rPr lang="cs-CZ" dirty="0" smtClean="0">
                <a:latin typeface="Bookman Old Style" pitchFamily="18" charset="0"/>
              </a:rPr>
              <a:t>+ mezi</a:t>
            </a:r>
            <a:r>
              <a:rPr lang="cs-CZ" dirty="0"/>
              <a:t>­</a:t>
            </a:r>
            <a:r>
              <a:rPr lang="cs-CZ" dirty="0" smtClean="0">
                <a:latin typeface="Bookman Old Style" pitchFamily="18" charset="0"/>
              </a:rPr>
              <a:t>národní úmluvy)</a:t>
            </a:r>
          </a:p>
          <a:p>
            <a:endParaRPr lang="cs-CZ" dirty="0" smtClean="0">
              <a:latin typeface="Bookman Old Style" pitchFamily="18" charset="0"/>
            </a:endParaRPr>
          </a:p>
          <a:p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7. Manželství a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8. Školství – </a:t>
            </a:r>
            <a:r>
              <a:rPr lang="cs-CZ" dirty="0"/>
              <a:t>8</a:t>
            </a:r>
            <a:r>
              <a:rPr lang="cs-CZ" dirty="0" smtClean="0"/>
              <a:t>.1 Výuka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112568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Bookman Old Style" pitchFamily="18" charset="0"/>
              </a:rPr>
              <a:t>Soukromé školy – dle vnitřních předpisů</a:t>
            </a:r>
          </a:p>
          <a:p>
            <a:r>
              <a:rPr lang="cs-CZ" dirty="0" smtClean="0">
                <a:latin typeface="Bookman Old Style" pitchFamily="18" charset="0"/>
              </a:rPr>
              <a:t>Veřejné ZŠ a SŠ – § 15 zák. č. 561/2004 Sb., školský zákon, § 7 odst.1 zák. č.</a:t>
            </a:r>
            <a:r>
              <a:rPr lang="cs-CZ" b="1" dirty="0"/>
              <a:t> </a:t>
            </a:r>
            <a:r>
              <a:rPr lang="cs-CZ" dirty="0" smtClean="0">
                <a:latin typeface="Bookman Old Style" pitchFamily="18" charset="0"/>
              </a:rPr>
              <a:t>3/2002 Sb., o </a:t>
            </a:r>
            <a:r>
              <a:rPr lang="cs-CZ" dirty="0" smtClean="0">
                <a:latin typeface="Bookman Old Style" pitchFamily="18" charset="0"/>
              </a:rPr>
              <a:t>církvích </a:t>
            </a:r>
            <a:r>
              <a:rPr lang="cs-CZ" i="1" dirty="0" smtClean="0">
                <a:latin typeface="Bookman Old Style" pitchFamily="18" charset="0"/>
              </a:rPr>
              <a:t>(zvláštní právo)</a:t>
            </a:r>
            <a:endParaRPr lang="cs-CZ" i="1" dirty="0" smtClean="0">
              <a:latin typeface="Bookman Old Style" pitchFamily="18" charset="0"/>
            </a:endParaRPr>
          </a:p>
          <a:p>
            <a:pPr lvl="1"/>
            <a:r>
              <a:rPr lang="cs-CZ" dirty="0" smtClean="0">
                <a:latin typeface="Bookman Old Style" pitchFamily="18" charset="0"/>
              </a:rPr>
              <a:t>Náboženství – nepovinný předmět, minimálně 7</a:t>
            </a:r>
            <a:r>
              <a:rPr lang="cs-CZ" b="1" dirty="0"/>
              <a:t> </a:t>
            </a:r>
            <a:r>
              <a:rPr lang="cs-CZ" dirty="0" smtClean="0">
                <a:latin typeface="Bookman Old Style" pitchFamily="18" charset="0"/>
              </a:rPr>
              <a:t>žáků, lze s omezeními spojovat žáky z více tříd i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škol, vyučuje  osoba pověřená CNS, postavení: 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14 zák. č. 563/2004 Sb., o pedagogických pracovnících, placen školou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Náboženství – zájmový kroužek – chybí ustanovení regulující pověření a placení učitele</a:t>
            </a:r>
            <a:endParaRPr lang="cs-CZ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cs-CZ" dirty="0" smtClean="0"/>
              <a:t>8.2 Církevní školy (až do vyšších odborných škol)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400600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latin typeface="Bookman Old Style" pitchFamily="18" charset="0"/>
              </a:rPr>
              <a:t>zák. č. 561/2004 Sb., školský zákon</a:t>
            </a:r>
          </a:p>
          <a:p>
            <a:r>
              <a:rPr lang="cs-CZ" dirty="0" smtClean="0">
                <a:latin typeface="Bookman Old Style" pitchFamily="18" charset="0"/>
              </a:rPr>
              <a:t>zřizují registrované CNS, § 8 odst. 6 a</a:t>
            </a:r>
            <a:r>
              <a:rPr lang="cs-CZ" b="1" dirty="0" smtClean="0"/>
              <a:t> </a:t>
            </a:r>
            <a:r>
              <a:rPr lang="cs-CZ" dirty="0" smtClean="0">
                <a:latin typeface="Bookman Old Style" pitchFamily="18" charset="0"/>
              </a:rPr>
              <a:t>§</a:t>
            </a:r>
            <a:r>
              <a:rPr lang="cs-CZ" b="1" dirty="0" smtClean="0"/>
              <a:t> </a:t>
            </a:r>
            <a:r>
              <a:rPr lang="cs-CZ" dirty="0" smtClean="0">
                <a:latin typeface="Bookman Old Style" pitchFamily="18" charset="0"/>
              </a:rPr>
              <a:t>124 odst. 2 písm.</a:t>
            </a:r>
            <a:r>
              <a:rPr lang="cs-CZ" b="1" dirty="0" smtClean="0"/>
              <a:t>  </a:t>
            </a:r>
            <a:r>
              <a:rPr lang="cs-CZ" dirty="0" smtClean="0">
                <a:latin typeface="Bookman Old Style" pitchFamily="18" charset="0"/>
              </a:rPr>
              <a:t>b) školského zákona a § 7 zák. č. 3/2002 Sb., o církvích </a:t>
            </a:r>
            <a:r>
              <a:rPr lang="cs-CZ" i="1" dirty="0" smtClean="0">
                <a:latin typeface="Bookman Old Style" pitchFamily="18" charset="0"/>
              </a:rPr>
              <a:t>(zvl. právo)</a:t>
            </a:r>
          </a:p>
          <a:p>
            <a:r>
              <a:rPr lang="cs-CZ" dirty="0" smtClean="0">
                <a:latin typeface="Bookman Old Style" pitchFamily="18" charset="0"/>
              </a:rPr>
              <a:t>Financování: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CNS mající výkon zvláštních práv – normativ + dotace, § 162 odst. 1 až 3 školského zákona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ostatní CNS – jako jiné soukromé školy, §</a:t>
            </a:r>
            <a:r>
              <a:rPr lang="cs-CZ" b="1" dirty="0" smtClean="0"/>
              <a:t> </a:t>
            </a:r>
            <a:r>
              <a:rPr lang="cs-CZ" dirty="0" smtClean="0">
                <a:latin typeface="Bookman Old Style" pitchFamily="18" charset="0"/>
              </a:rPr>
              <a:t>162 odst. 4 </a:t>
            </a:r>
            <a:r>
              <a:rPr lang="cs-CZ" dirty="0">
                <a:latin typeface="Bookman Old Style" pitchFamily="18" charset="0"/>
              </a:rPr>
              <a:t>školského zákona </a:t>
            </a:r>
            <a:r>
              <a:rPr lang="cs-CZ" dirty="0" smtClean="0">
                <a:latin typeface="Bookman Old Style" pitchFamily="18" charset="0"/>
              </a:rPr>
              <a:t>– pouze dotace</a:t>
            </a:r>
          </a:p>
          <a:p>
            <a:r>
              <a:rPr lang="cs-CZ" dirty="0" smtClean="0">
                <a:latin typeface="Bookman Old Style" pitchFamily="18" charset="0"/>
              </a:rPr>
              <a:t>Postavení vyšších odborných škol, zvláště do budoucna – nevyjasněno</a:t>
            </a:r>
          </a:p>
          <a:p>
            <a:pPr lvl="1"/>
            <a:endParaRPr lang="cs-CZ" sz="3200" dirty="0" smtClean="0">
              <a:latin typeface="Bookman Old Style" pitchFamily="18" charset="0"/>
            </a:endParaRPr>
          </a:p>
          <a:p>
            <a:endParaRPr lang="cs-CZ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8.3 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CNS mohou zřizovat soukromé VŠ, § 39 zák. č.</a:t>
            </a:r>
            <a:r>
              <a:rPr lang="cs-CZ" b="1" dirty="0" smtClean="0"/>
              <a:t> </a:t>
            </a:r>
            <a:r>
              <a:rPr lang="cs-CZ" dirty="0" smtClean="0"/>
              <a:t>111/1998, o vysokých školách</a:t>
            </a:r>
          </a:p>
          <a:p>
            <a:r>
              <a:rPr lang="cs-CZ" dirty="0" smtClean="0"/>
              <a:t>Teologické fakulty vráceny do svazku univerzit </a:t>
            </a:r>
            <a:r>
              <a:rPr lang="cs-CZ" dirty="0" smtClean="0"/>
              <a:t>zákonem </a:t>
            </a:r>
            <a:r>
              <a:rPr lang="cs-CZ" dirty="0" smtClean="0"/>
              <a:t>č. 163/1990 Sb., o bohosloveckých fakultách</a:t>
            </a:r>
          </a:p>
          <a:p>
            <a:r>
              <a:rPr lang="cs-CZ" dirty="0" smtClean="0"/>
              <a:t>Vnitřní předpisy teologických fakult schvalovány akademickým senátem VŠ až po jejich schválení příslušnou CNS, pokud je to vyžadováno, § 33 odst. 4 zák. č. 111/1998 Sb., o vysokých školách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 smtClean="0"/>
              <a:t>9. Sdělovací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500" b="1" dirty="0" smtClean="0">
                <a:latin typeface="Book Antiqua" panose="02040602050305030304" pitchFamily="18" charset="0"/>
              </a:rPr>
              <a:t>Přístup do veřejnoprávních médií</a:t>
            </a:r>
          </a:p>
          <a:p>
            <a:r>
              <a:rPr lang="cs-CZ" dirty="0" smtClean="0">
                <a:latin typeface="Book Antiqua" panose="02040602050305030304" pitchFamily="18" charset="0"/>
              </a:rPr>
              <a:t>Český rozhlas: od 1990 redakce náboženského života (ekumenická), trojstranná dohoda o spolupráci s ČBK a</a:t>
            </a:r>
            <a:r>
              <a:rPr lang="cs-CZ" dirty="0" smtClean="0"/>
              <a:t> </a:t>
            </a:r>
            <a:r>
              <a:rPr lang="cs-CZ" dirty="0" smtClean="0">
                <a:latin typeface="Book Antiqua" panose="02040602050305030304" pitchFamily="18" charset="0"/>
              </a:rPr>
              <a:t>ERC z 29. 6. 1999</a:t>
            </a:r>
          </a:p>
          <a:p>
            <a:r>
              <a:rPr lang="cs-CZ" dirty="0" smtClean="0">
                <a:latin typeface="Book Antiqua" panose="02040602050305030304" pitchFamily="18" charset="0"/>
              </a:rPr>
              <a:t>Česká televize: od 1990 redakce náboženského vysílání (ekumenická), bez formální dohody</a:t>
            </a:r>
            <a:endParaRPr lang="cs-CZ" sz="32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3500" b="1" dirty="0" smtClean="0">
                <a:latin typeface="Book Antiqua" panose="02040602050305030304" pitchFamily="18" charset="0"/>
              </a:rPr>
              <a:t>Církevní média</a:t>
            </a:r>
          </a:p>
          <a:p>
            <a:r>
              <a:rPr lang="cs-CZ" dirty="0" smtClean="0">
                <a:latin typeface="Book Antiqua" panose="02040602050305030304" pitchFamily="18" charset="0"/>
              </a:rPr>
              <a:t>Českomoravská křesťanská rozhlasová misie Trans World Radio-CZ od r. 1990 (T. W. Rádio s.r.o. se sídlem v</a:t>
            </a:r>
            <a:r>
              <a:rPr lang="cs-CZ" dirty="0" smtClean="0"/>
              <a:t> </a:t>
            </a:r>
            <a:r>
              <a:rPr lang="cs-CZ" dirty="0" smtClean="0">
                <a:latin typeface="Book Antiqua" panose="02040602050305030304" pitchFamily="18" charset="0"/>
              </a:rPr>
              <a:t>Bratislavě, od r. 2006 Rádio 7)</a:t>
            </a:r>
          </a:p>
          <a:p>
            <a:r>
              <a:rPr lang="cs-CZ" dirty="0">
                <a:latin typeface="Book Antiqua" panose="02040602050305030304" pitchFamily="18" charset="0"/>
              </a:rPr>
              <a:t>Rádio Proglas (od r. 1995), Brno</a:t>
            </a:r>
          </a:p>
          <a:p>
            <a:r>
              <a:rPr lang="cs-CZ" dirty="0" smtClean="0">
                <a:latin typeface="Book Antiqua" panose="02040602050305030304" pitchFamily="18" charset="0"/>
              </a:rPr>
              <a:t>Portál hlas.nadeje.cz (adventisté, 1997–2002 rozhlasové pořady pro jiná rádia, pak internetové rádio), Praha</a:t>
            </a:r>
          </a:p>
          <a:p>
            <a:r>
              <a:rPr lang="cs-CZ" dirty="0" smtClean="0">
                <a:latin typeface="Book Antiqua" panose="02040602050305030304" pitchFamily="18" charset="0"/>
              </a:rPr>
              <a:t>TV Noe (od r. 2006; od 1994 studio Telepace), Ostrava</a:t>
            </a:r>
            <a:endParaRPr lang="cs-CZ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8367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10. Majetkové narovnání a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Autofit/>
          </a:bodyPr>
          <a:lstStyle/>
          <a:p>
            <a:pPr marL="180000" indent="-180000"/>
            <a:r>
              <a:rPr lang="cs-CZ" sz="2500" dirty="0" smtClean="0">
                <a:latin typeface="Bookman Old Style" panose="02050604050505020204" pitchFamily="18" charset="0"/>
              </a:rPr>
              <a:t>Komunistické řešení: zvl. zák. č. 218/1949 Sb., o</a:t>
            </a:r>
            <a:r>
              <a:rPr lang="cs-CZ" sz="2800" dirty="0"/>
              <a:t>  </a:t>
            </a:r>
            <a:r>
              <a:rPr lang="cs-CZ" sz="2500" dirty="0" smtClean="0">
                <a:latin typeface="Bookman Old Style" panose="02050604050505020204" pitchFamily="18" charset="0"/>
              </a:rPr>
              <a:t>hos</a:t>
            </a:r>
            <a:r>
              <a:rPr lang="cs-CZ" sz="2400" dirty="0"/>
              <a:t>­</a:t>
            </a:r>
            <a:r>
              <a:rPr lang="cs-CZ" sz="2500" dirty="0" smtClean="0">
                <a:latin typeface="Bookman Old Style" panose="02050604050505020204" pitchFamily="18" charset="0"/>
              </a:rPr>
              <a:t>podářském zabezpečení církví a </a:t>
            </a:r>
            <a:r>
              <a:rPr lang="cs-CZ" sz="2500" dirty="0" err="1" smtClean="0">
                <a:latin typeface="Bookman Old Style" panose="02050604050505020204" pitchFamily="18" charset="0"/>
              </a:rPr>
              <a:t>nábožen</a:t>
            </a:r>
            <a:r>
              <a:rPr lang="cs-CZ" sz="2500" dirty="0" smtClean="0">
                <a:latin typeface="Bookman Old Style" panose="02050604050505020204" pitchFamily="18" charset="0"/>
              </a:rPr>
              <a:t>. společností</a:t>
            </a:r>
          </a:p>
          <a:p>
            <a:pPr marL="180000" indent="-180000"/>
            <a:r>
              <a:rPr lang="cs-CZ" sz="2500" dirty="0" smtClean="0">
                <a:latin typeface="Bookman Old Style" panose="02050604050505020204" pitchFamily="18" charset="0"/>
              </a:rPr>
              <a:t>Řády a kongregace a arcibiskupství olomoucké: výč­to­vý zákon č. 298/1990 Sb., novela č. 338/1991 Sb.</a:t>
            </a:r>
          </a:p>
          <a:p>
            <a:pPr marL="180000" indent="-180000"/>
            <a:r>
              <a:rPr lang="cs-CZ" sz="2500" dirty="0" smtClean="0">
                <a:latin typeface="Bookman Old Style" panose="02050604050505020204" pitchFamily="18" charset="0"/>
              </a:rPr>
              <a:t>Blokační paragrafy: § 3 zák. č. 92/1991 Sb., o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podmínkách převodu majetku státu na jiné osoby, a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§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29 zák. č. 229/1991 Sb., o půdě</a:t>
            </a:r>
          </a:p>
          <a:p>
            <a:pPr marL="180000" indent="-180000"/>
            <a:r>
              <a:rPr lang="cs-CZ" altLang="cs-CZ" sz="2500" spc="-100" dirty="0">
                <a:latin typeface="Bookman Old Style" panose="02050604050505020204" pitchFamily="18" charset="0"/>
              </a:rPr>
              <a:t>P</a:t>
            </a:r>
            <a:r>
              <a:rPr lang="cs-CZ" altLang="cs-CZ" sz="2500" spc="-100" dirty="0" smtClean="0">
                <a:latin typeface="Bookman Old Style" panose="02050604050505020204" pitchFamily="18" charset="0"/>
              </a:rPr>
              <a:t>řevod </a:t>
            </a:r>
            <a:r>
              <a:rPr lang="cs-CZ" altLang="cs-CZ" sz="2500" spc="-100" dirty="0">
                <a:latin typeface="Bookman Old Style" panose="02050604050505020204" pitchFamily="18" charset="0"/>
              </a:rPr>
              <a:t>majetku ze státu na obce zákonem </a:t>
            </a:r>
            <a:r>
              <a:rPr lang="cs-CZ" altLang="cs-CZ" sz="2500" spc="-100" dirty="0" smtClean="0">
                <a:latin typeface="Bookman Old Style" panose="02050604050505020204" pitchFamily="18" charset="0"/>
              </a:rPr>
              <a:t>č</a:t>
            </a:r>
            <a:r>
              <a:rPr lang="cs-CZ" altLang="cs-CZ" sz="2500" spc="-100" dirty="0">
                <a:latin typeface="Bookman Old Style" panose="02050604050505020204" pitchFamily="18" charset="0"/>
              </a:rPr>
              <a:t>. 172/1991 Sb</a:t>
            </a:r>
            <a:r>
              <a:rPr lang="cs-CZ" altLang="cs-CZ" sz="2500" spc="-100" dirty="0" smtClean="0">
                <a:latin typeface="Bookman Old Style" panose="02050604050505020204" pitchFamily="18" charset="0"/>
              </a:rPr>
              <a:t>.</a:t>
            </a:r>
            <a:endParaRPr lang="cs-CZ" sz="2500" spc="-100" dirty="0" smtClean="0">
              <a:latin typeface="Bookman Old Style" panose="02050604050505020204" pitchFamily="18" charset="0"/>
            </a:endParaRPr>
          </a:p>
          <a:p>
            <a:pPr marL="180000" indent="-180000"/>
            <a:r>
              <a:rPr lang="cs-CZ" sz="2500" kern="0" spc="-100" dirty="0" smtClean="0">
                <a:latin typeface="Bookman Old Style" panose="02050604050505020204" pitchFamily="18" charset="0"/>
              </a:rPr>
              <a:t>Neúspěch obecného restitučního zákona v r.</a:t>
            </a:r>
            <a:r>
              <a:rPr lang="cs-CZ" sz="2500" b="1" kern="0" spc="-100" dirty="0" smtClean="0">
                <a:latin typeface="Bookman Old Style" panose="02050604050505020204" pitchFamily="18" charset="0"/>
              </a:rPr>
              <a:t> </a:t>
            </a:r>
            <a:r>
              <a:rPr lang="cs-CZ" sz="2500" kern="0" spc="-100" dirty="0" smtClean="0">
                <a:latin typeface="Bookman Old Style" panose="02050604050505020204" pitchFamily="18" charset="0"/>
              </a:rPr>
              <a:t>1992</a:t>
            </a:r>
          </a:p>
          <a:p>
            <a:pPr marL="180000" indent="-180000"/>
            <a:r>
              <a:rPr lang="cs-CZ" sz="2500" dirty="0" smtClean="0">
                <a:latin typeface="Bookman Old Style" panose="02050604050505020204" pitchFamily="18" charset="0"/>
              </a:rPr>
              <a:t>Částečná restituce židovského majetku, zák. č.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212/2000 Sb., o zmírnění majetkových křivd způsobených holokaustem</a:t>
            </a:r>
          </a:p>
          <a:p>
            <a:pPr marL="180000" indent="-180000"/>
            <a:r>
              <a:rPr lang="cs-CZ" sz="2500" dirty="0" smtClean="0">
                <a:latin typeface="Bookman Old Style" panose="02050604050505020204" pitchFamily="18" charset="0"/>
              </a:rPr>
              <a:t>Neúspěch zákona o majetkovém </a:t>
            </a:r>
            <a:r>
              <a:rPr lang="cs-CZ" sz="2500" dirty="0">
                <a:latin typeface="Bookman Old Style" panose="02050604050505020204" pitchFamily="18" charset="0"/>
              </a:rPr>
              <a:t>vyrovnání s </a:t>
            </a:r>
            <a:r>
              <a:rPr lang="cs-CZ" sz="2500" dirty="0" smtClean="0">
                <a:latin typeface="Bookman Old Style" panose="02050604050505020204" pitchFamily="18" charset="0"/>
              </a:rPr>
              <a:t>CNS z</a:t>
            </a:r>
            <a:r>
              <a:rPr lang="en-GB" sz="2800" dirty="0"/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r.</a:t>
            </a:r>
            <a:r>
              <a:rPr lang="en-GB" sz="2800" dirty="0"/>
              <a:t>  </a:t>
            </a:r>
            <a:r>
              <a:rPr lang="cs-CZ" sz="2500" dirty="0" smtClean="0">
                <a:latin typeface="Bookman Old Style" panose="02050604050505020204" pitchFamily="18" charset="0"/>
              </a:rPr>
              <a:t>2008 </a:t>
            </a:r>
            <a:r>
              <a:rPr lang="cs-CZ" sz="2500" dirty="0" smtClean="0">
                <a:latin typeface="Bookman Old Style" panose="02050604050505020204" pitchFamily="18" charset="0"/>
              </a:rPr>
              <a:t>– nepřijat PS PČR v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r</a:t>
            </a:r>
            <a:r>
              <a:rPr lang="cs-CZ" sz="2500" dirty="0" smtClean="0">
                <a:latin typeface="Bookman Old Style" panose="02050604050505020204" pitchFamily="18" charset="0"/>
              </a:rPr>
              <a:t>.</a:t>
            </a:r>
            <a:r>
              <a:rPr lang="cs-CZ" sz="2500" b="1" dirty="0" smtClean="0">
                <a:latin typeface="Bookman Old Style" panose="02050604050505020204" pitchFamily="18" charset="0"/>
              </a:rPr>
              <a:t> </a:t>
            </a:r>
            <a:r>
              <a:rPr lang="cs-CZ" sz="2500" dirty="0" smtClean="0">
                <a:latin typeface="Bookman Old Style" panose="02050604050505020204" pitchFamily="18" charset="0"/>
              </a:rPr>
              <a:t>2009</a:t>
            </a:r>
            <a:endParaRPr lang="cs-CZ" sz="2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Bookman Old Style" pitchFamily="18" charset="0"/>
              </a:rPr>
              <a:t>Zák. č. 428/2012 Sb. z 5. 12. 2012, o</a:t>
            </a:r>
            <a:r>
              <a:rPr lang="cs-CZ" b="1" dirty="0"/>
              <a:t> </a:t>
            </a:r>
            <a:r>
              <a:rPr lang="cs-CZ" b="1" dirty="0" smtClean="0">
                <a:latin typeface="Bookman Old Style" pitchFamily="18" charset="0"/>
              </a:rPr>
              <a:t>majetkovém vyrovnání s církvemi a</a:t>
            </a:r>
            <a:r>
              <a:rPr lang="cs-CZ" b="1" dirty="0"/>
              <a:t> </a:t>
            </a:r>
            <a:r>
              <a:rPr lang="cs-CZ" b="1" dirty="0" smtClean="0">
                <a:latin typeface="Bookman Old Style" pitchFamily="18" charset="0"/>
              </a:rPr>
              <a:t>náboženskými společnostmi</a:t>
            </a:r>
          </a:p>
          <a:p>
            <a:r>
              <a:rPr lang="cs-CZ" dirty="0" smtClean="0">
                <a:latin typeface="Bookman Old Style" pitchFamily="18" charset="0"/>
              </a:rPr>
              <a:t>Kombinace fyzické restituce v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odhadované výši 75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mld. Kč a finanční kompenzace 59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mld. Kč v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poměru 80% ŘKC, 20% další CNS</a:t>
            </a:r>
          </a:p>
          <a:p>
            <a:r>
              <a:rPr lang="cs-CZ" dirty="0" smtClean="0">
                <a:latin typeface="Bookman Old Style" pitchFamily="18" charset="0"/>
              </a:rPr>
              <a:t>Přechodná období (od 2013):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1 rok: uplatnění nároku na </a:t>
            </a:r>
            <a:r>
              <a:rPr lang="cs-CZ" dirty="0" err="1" smtClean="0">
                <a:latin typeface="Bookman Old Style" pitchFamily="18" charset="0"/>
              </a:rPr>
              <a:t>fyzic</a:t>
            </a:r>
            <a:r>
              <a:rPr lang="cs-CZ" dirty="0" smtClean="0">
                <a:latin typeface="Bookman Old Style" pitchFamily="18" charset="0"/>
              </a:rPr>
              <a:t>. rest. (§§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9 a 10)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17 let: příspěvek na provoz CNS, postupně redukovaný (§ 17)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30 let: splácení finanční kompenzace valorizované inflačním koeficientem (§ 15)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10. Majetkové narovnání a 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0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9992" cy="5400600"/>
          </a:xfrm>
        </p:spPr>
        <p:txBody>
          <a:bodyPr>
            <a:noAutofit/>
          </a:bodyPr>
          <a:lstStyle/>
          <a:p>
            <a:r>
              <a:rPr lang="cs-CZ" sz="3000" dirty="0">
                <a:latin typeface="Book Antiqua" panose="02040602050305030304" pitchFamily="18" charset="0"/>
              </a:rPr>
              <a:t>1. Prameny českého konfesního </a:t>
            </a:r>
            <a:r>
              <a:rPr lang="cs-CZ" sz="3000" dirty="0" smtClean="0">
                <a:latin typeface="Book Antiqua" panose="02040602050305030304" pitchFamily="18" charset="0"/>
              </a:rPr>
              <a:t>práva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2. Registrace církví </a:t>
            </a:r>
            <a:r>
              <a:rPr lang="cs-CZ" sz="3000" dirty="0" smtClean="0">
                <a:latin typeface="Book Antiqua" panose="02040602050305030304" pitchFamily="18" charset="0"/>
              </a:rPr>
              <a:t>a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náboženských spo­lečností a </a:t>
            </a:r>
            <a:r>
              <a:rPr lang="cs-CZ" sz="3000" dirty="0">
                <a:latin typeface="Book Antiqua" panose="02040602050305030304" pitchFamily="18" charset="0"/>
              </a:rPr>
              <a:t>jejich </a:t>
            </a:r>
            <a:r>
              <a:rPr lang="cs-CZ" sz="3000" dirty="0" smtClean="0">
                <a:latin typeface="Book Antiqua" panose="02040602050305030304" pitchFamily="18" charset="0"/>
              </a:rPr>
              <a:t>svazů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3. Evidence </a:t>
            </a:r>
            <a:r>
              <a:rPr lang="cs-CZ" sz="3000" dirty="0" smtClean="0">
                <a:latin typeface="Book Antiqua" panose="02040602050305030304" pitchFamily="18" charset="0"/>
              </a:rPr>
              <a:t>právnic</a:t>
            </a:r>
            <a:r>
              <a:rPr lang="cs-CZ" sz="3000" dirty="0">
                <a:latin typeface="Book Antiqua" panose="02040602050305030304" pitchFamily="18" charset="0"/>
              </a:rPr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kých </a:t>
            </a:r>
            <a:r>
              <a:rPr lang="cs-CZ" sz="3000" dirty="0">
                <a:latin typeface="Book Antiqua" panose="02040602050305030304" pitchFamily="18" charset="0"/>
              </a:rPr>
              <a:t>osob církví </a:t>
            </a:r>
            <a:r>
              <a:rPr lang="cs-CZ" sz="3000" dirty="0" smtClean="0">
                <a:latin typeface="Book Antiqua" panose="02040602050305030304" pitchFamily="18" charset="0"/>
              </a:rPr>
              <a:t>a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nábožen­ských </a:t>
            </a:r>
            <a:r>
              <a:rPr lang="cs-CZ" sz="3000" dirty="0">
                <a:latin typeface="Book Antiqua" panose="02040602050305030304" pitchFamily="18" charset="0"/>
              </a:rPr>
              <a:t>společností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4. Výhrady ve </a:t>
            </a:r>
            <a:r>
              <a:rPr lang="cs-CZ" sz="3000" dirty="0" smtClean="0">
                <a:latin typeface="Book Antiqua" panose="02040602050305030304" pitchFamily="18" charset="0"/>
              </a:rPr>
              <a:t>svědomí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1124744"/>
            <a:ext cx="4536504" cy="5328592"/>
          </a:xfrm>
        </p:spPr>
        <p:txBody>
          <a:bodyPr>
            <a:noAutofit/>
          </a:bodyPr>
          <a:lstStyle/>
          <a:p>
            <a:r>
              <a:rPr lang="cs-CZ" sz="3000" dirty="0">
                <a:latin typeface="Book Antiqua" panose="02040602050305030304" pitchFamily="18" charset="0"/>
              </a:rPr>
              <a:t>5. Služba ve veřejných institucích</a:t>
            </a:r>
          </a:p>
          <a:p>
            <a:r>
              <a:rPr lang="cs-CZ" sz="3000" dirty="0" smtClean="0">
                <a:latin typeface="Book Antiqua" panose="02040602050305030304" pitchFamily="18" charset="0"/>
              </a:rPr>
              <a:t>6</a:t>
            </a:r>
            <a:r>
              <a:rPr lang="cs-CZ" sz="3000" dirty="0">
                <a:latin typeface="Book Antiqua" panose="02040602050305030304" pitchFamily="18" charset="0"/>
              </a:rPr>
              <a:t>. Církevní </a:t>
            </a:r>
            <a:r>
              <a:rPr lang="cs-CZ" sz="3000" dirty="0" smtClean="0">
                <a:latin typeface="Book Antiqua" panose="02040602050305030304" pitchFamily="18" charset="0"/>
              </a:rPr>
              <a:t>zdravot­nic­</a:t>
            </a:r>
            <a:r>
              <a:rPr lang="cs-CZ" sz="3000" dirty="0">
                <a:latin typeface="Book Antiqua" panose="02040602050305030304" pitchFamily="18" charset="0"/>
              </a:rPr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ké </a:t>
            </a:r>
            <a:r>
              <a:rPr lang="cs-CZ" sz="3000" dirty="0">
                <a:latin typeface="Book Antiqua" panose="02040602050305030304" pitchFamily="18" charset="0"/>
              </a:rPr>
              <a:t>a sociální instituce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7. Manželství a rodina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8. Školství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9. Sdělovací prostředky</a:t>
            </a:r>
          </a:p>
          <a:p>
            <a:r>
              <a:rPr lang="cs-CZ" sz="3000" dirty="0">
                <a:latin typeface="Book Antiqua" panose="02040602050305030304" pitchFamily="18" charset="0"/>
              </a:rPr>
              <a:t>10. Majetkové </a:t>
            </a:r>
            <a:r>
              <a:rPr lang="cs-CZ" sz="3000" dirty="0" smtClean="0">
                <a:latin typeface="Book Antiqua" panose="02040602050305030304" pitchFamily="18" charset="0"/>
              </a:rPr>
              <a:t>narov</a:t>
            </a:r>
            <a:r>
              <a:rPr lang="cs-CZ" sz="3000" dirty="0">
                <a:latin typeface="Book Antiqua" panose="02040602050305030304" pitchFamily="18" charset="0"/>
              </a:rPr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nání a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zabezpečení</a:t>
            </a:r>
            <a:endParaRPr lang="cs-CZ" sz="3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10. Majetkové narovnání a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Kombinace cesty zákona a smluvního principu v zák. č. 428/2012 Sb., o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majetkovém vyrovnání:</a:t>
            </a:r>
          </a:p>
          <a:p>
            <a:pPr lvl="1"/>
            <a:r>
              <a:rPr lang="cs-CZ" dirty="0" smtClean="0">
                <a:latin typeface="Bookman Old Style" pitchFamily="18" charset="0"/>
              </a:rPr>
              <a:t>Stát je povinen do 9 měsíců od účinnosti zákona uzavřít dvoustranné smlouvy o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vypořádání s dotčenými CNS </a:t>
            </a:r>
            <a:r>
              <a:rPr lang="cs-CZ" i="1" dirty="0" smtClean="0">
                <a:latin typeface="Bookman Old Style" pitchFamily="18" charset="0"/>
              </a:rPr>
              <a:t>(realizováno v únoru 2013)</a:t>
            </a:r>
            <a:r>
              <a:rPr lang="cs-CZ" dirty="0" smtClean="0">
                <a:latin typeface="Bookman Old Style" pitchFamily="18" charset="0"/>
              </a:rPr>
              <a:t>, kterou ministerstvo kultury ČR do 2 měsíců vyhlásí ve sbírce zákonů, § 16 </a:t>
            </a:r>
            <a:r>
              <a:rPr lang="cs-CZ" dirty="0" smtClean="0">
                <a:latin typeface="Bookman Old Style" pitchFamily="18" charset="0"/>
              </a:rPr>
              <a:t>zákona </a:t>
            </a:r>
            <a:r>
              <a:rPr lang="cs-CZ" i="1" dirty="0" smtClean="0">
                <a:latin typeface="Bookman Old Style" pitchFamily="18" charset="0"/>
              </a:rPr>
              <a:t>(sdělení č. 55/2013 Sb. z 28. 2. 2013)</a:t>
            </a:r>
            <a:endParaRPr lang="cs-CZ" i="1" dirty="0" smtClean="0">
              <a:latin typeface="Bookman Old Style" pitchFamily="18" charset="0"/>
            </a:endParaRPr>
          </a:p>
          <a:p>
            <a:pPr lvl="1"/>
            <a:r>
              <a:rPr lang="cs-CZ" dirty="0" smtClean="0">
                <a:latin typeface="Bookman Old Style" pitchFamily="18" charset="0"/>
              </a:rPr>
              <a:t>Fyzická restituce – pouze z majetku státu, a to s omezeními (vojsko, policie)</a:t>
            </a:r>
          </a:p>
          <a:p>
            <a:endParaRPr lang="cs-CZ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Bookman Old Style" pitchFamily="18" charset="0"/>
              </a:rPr>
              <a:t>Podpůrná přechodná období: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latin typeface="Bookman Old Style" pitchFamily="18" charset="0"/>
              </a:rPr>
              <a:t>Fyzická restituce: uzavřít dohodu o vydání věci do 3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měsíců, §§ 9 až 11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latin typeface="Bookman Old Style" pitchFamily="18" charset="0"/>
              </a:rPr>
              <a:t>Nedojde-li k dohodě, na návrh oprávněné osoby rozhodnutí pozemkového úřadu do 6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měsíců, §§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9 až 11, v případě nesouladu možnost podání k soudu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latin typeface="Bookman Old Style" pitchFamily="18" charset="0"/>
              </a:rPr>
              <a:t>Zánik blokačních paragrafů x blokace původního majetku CNS ve vlastnictví státu 24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měsíců, § 13: účinnost již od promulgace zákona (5.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12. 2012)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latin typeface="Bookman Old Style" pitchFamily="18" charset="0"/>
              </a:rPr>
              <a:t>Možnost žaloby o určení vlastnictví na 3 roky (do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31.</a:t>
            </a:r>
            <a:r>
              <a:rPr lang="en-GB" dirty="0"/>
              <a:t>  </a:t>
            </a:r>
            <a:r>
              <a:rPr lang="cs-CZ" dirty="0" smtClean="0">
                <a:latin typeface="Bookman Old Style" pitchFamily="18" charset="0"/>
              </a:rPr>
              <a:t>12</a:t>
            </a:r>
            <a:r>
              <a:rPr lang="cs-CZ" dirty="0" smtClean="0">
                <a:latin typeface="Bookman Old Style" pitchFamily="18" charset="0"/>
              </a:rPr>
              <a:t>. 2015), pokud byly porušeny blokační paragrafy: §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18 odst</a:t>
            </a:r>
            <a:r>
              <a:rPr lang="cs-CZ" dirty="0" smtClean="0">
                <a:latin typeface="Bookman Old Style" pitchFamily="18" charset="0"/>
              </a:rPr>
              <a:t>.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1; </a:t>
            </a:r>
            <a:r>
              <a:rPr lang="cs-CZ" dirty="0">
                <a:latin typeface="Bookman Old Style" pitchFamily="18" charset="0"/>
              </a:rPr>
              <a:t>lhůta pro uplatnění výzvy </a:t>
            </a:r>
            <a:r>
              <a:rPr lang="cs-CZ" dirty="0" smtClean="0">
                <a:latin typeface="Bookman Old Style" pitchFamily="18" charset="0"/>
              </a:rPr>
              <a:t>k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vydání </a:t>
            </a:r>
            <a:r>
              <a:rPr lang="cs-CZ" dirty="0">
                <a:latin typeface="Bookman Old Style" pitchFamily="18" charset="0"/>
              </a:rPr>
              <a:t>věci </a:t>
            </a:r>
            <a:r>
              <a:rPr lang="cs-CZ" dirty="0" smtClean="0">
                <a:latin typeface="Bookman Old Style" pitchFamily="18" charset="0"/>
              </a:rPr>
              <a:t>pak počne </a:t>
            </a:r>
            <a:r>
              <a:rPr lang="cs-CZ" dirty="0">
                <a:latin typeface="Bookman Old Style" pitchFamily="18" charset="0"/>
              </a:rPr>
              <a:t>běžet dnem nabytí právní moci rozhodnutí, kterým bylo určeno vlastnické právo </a:t>
            </a:r>
            <a:r>
              <a:rPr lang="cs-CZ" dirty="0" smtClean="0">
                <a:latin typeface="Bookman Old Style" pitchFamily="18" charset="0"/>
              </a:rPr>
              <a:t>státu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10. Majetkové narovnání a 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7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64896" cy="50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066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10. Majetkové narovnání a zabezpečení</a:t>
            </a:r>
            <a:br>
              <a:rPr lang="cs-CZ" dirty="0" smtClean="0"/>
            </a:br>
            <a:r>
              <a:rPr lang="cs-CZ" sz="3100" dirty="0" smtClean="0"/>
              <a:t>Porovnání ročních plateb státu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5179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sz="3800" dirty="0" smtClean="0"/>
              <a:t>Fiskální úlevy dle zák. č. 428/2012 Sb.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8863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Bookman Old Style" pitchFamily="18" charset="0"/>
              </a:rPr>
              <a:t>Osvobození od správních poplatků (§ 25)</a:t>
            </a:r>
          </a:p>
          <a:p>
            <a:r>
              <a:rPr lang="cs-CZ" dirty="0" smtClean="0">
                <a:latin typeface="Bookman Old Style" pitchFamily="18" charset="0"/>
              </a:rPr>
              <a:t>Osvobození od soudních poplatků při žalobě o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určení vlastnictví (§ 18)</a:t>
            </a:r>
          </a:p>
          <a:p>
            <a:r>
              <a:rPr lang="cs-CZ" dirty="0" smtClean="0">
                <a:latin typeface="Bookman Old Style" pitchFamily="18" charset="0"/>
              </a:rPr>
              <a:t>Finanční náhrada ani příspěvek na podporu činnosti CNS nejsou předmětem daně ani poplatků (§ 15)</a:t>
            </a:r>
          </a:p>
          <a:p>
            <a:r>
              <a:rPr lang="cs-CZ" dirty="0" smtClean="0">
                <a:latin typeface="Bookman Old Style" pitchFamily="18" charset="0"/>
              </a:rPr>
              <a:t>Osvobození od daně z příjmu – bezúplatné nabytí </a:t>
            </a:r>
            <a:r>
              <a:rPr lang="cs-CZ" strike="sngStrike" dirty="0" smtClean="0">
                <a:latin typeface="Bookman Old Style" pitchFamily="18" charset="0"/>
              </a:rPr>
              <a:t>+ první prodej</a:t>
            </a:r>
            <a:r>
              <a:rPr lang="cs-CZ" i="1" dirty="0" smtClean="0">
                <a:latin typeface="Bookman Old Style" pitchFamily="18" charset="0"/>
              </a:rPr>
              <a:t> </a:t>
            </a:r>
            <a:r>
              <a:rPr lang="cs-CZ" sz="3000" i="1" dirty="0" smtClean="0">
                <a:latin typeface="Bookman Old Style" pitchFamily="18" charset="0"/>
              </a:rPr>
              <a:t>(novela zákonem č.</a:t>
            </a:r>
            <a:r>
              <a:rPr lang="cs-CZ" sz="2800" dirty="0">
                <a:latin typeface="Bookman Old Style" panose="02050604050505020204" pitchFamily="18" charset="0"/>
              </a:rPr>
              <a:t> </a:t>
            </a:r>
            <a:r>
              <a:rPr lang="cs-CZ" sz="3000" i="1" dirty="0" smtClean="0">
                <a:latin typeface="Bookman Old Style" pitchFamily="18" charset="0"/>
              </a:rPr>
              <a:t>177/2013 Sb.)</a:t>
            </a:r>
            <a:r>
              <a:rPr lang="cs-CZ" dirty="0" smtClean="0">
                <a:latin typeface="Bookman Old Style" pitchFamily="18" charset="0"/>
              </a:rPr>
              <a:t> (§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itchFamily="18" charset="0"/>
              </a:rPr>
              <a:t>22)</a:t>
            </a:r>
          </a:p>
          <a:p>
            <a:r>
              <a:rPr lang="cs-CZ" dirty="0" smtClean="0">
                <a:latin typeface="Bookman Old Style" pitchFamily="18" charset="0"/>
              </a:rPr>
              <a:t>Bezúplatné nabytí není předmětem daně z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itchFamily="18" charset="0"/>
              </a:rPr>
              <a:t>převodu nemovitostí ani darovací (důvodová </a:t>
            </a:r>
            <a:r>
              <a:rPr lang="cs-CZ" dirty="0">
                <a:latin typeface="Bookman Old Style" pitchFamily="18" charset="0"/>
              </a:rPr>
              <a:t>z</a:t>
            </a:r>
            <a:r>
              <a:rPr lang="cs-CZ" dirty="0" smtClean="0">
                <a:latin typeface="Bookman Old Style" pitchFamily="18" charset="0"/>
              </a:rPr>
              <a:t>práva k § 22; dále § 20 odst. 4 písm. b) zákona č.</a:t>
            </a:r>
            <a:r>
              <a:rPr lang="cs-CZ" dirty="0">
                <a:latin typeface="Bookman Old Style" panose="02050604050505020204" pitchFamily="18" charset="0"/>
              </a:rPr>
              <a:t> </a:t>
            </a:r>
            <a:r>
              <a:rPr lang="cs-CZ" dirty="0" smtClean="0">
                <a:latin typeface="Bookman Old Style" pitchFamily="18" charset="0"/>
              </a:rPr>
              <a:t>357/1992 </a:t>
            </a:r>
            <a:r>
              <a:rPr lang="cs-CZ" dirty="0">
                <a:latin typeface="Bookman Old Style" pitchFamily="18" charset="0"/>
              </a:rPr>
              <a:t>Sb., o dani dědické, dani </a:t>
            </a:r>
            <a:r>
              <a:rPr lang="cs-CZ" dirty="0" smtClean="0">
                <a:latin typeface="Bookman Old Style" pitchFamily="18" charset="0"/>
              </a:rPr>
              <a:t>daro</a:t>
            </a:r>
            <a:r>
              <a:rPr lang="cs-CZ" dirty="0">
                <a:latin typeface="Bookman Old Style" panose="02050604050505020204" pitchFamily="18" charset="0"/>
              </a:rPr>
              <a:t>­</a:t>
            </a:r>
            <a:r>
              <a:rPr lang="cs-CZ" dirty="0" smtClean="0">
                <a:latin typeface="Bookman Old Style" pitchFamily="18" charset="0"/>
              </a:rPr>
              <a:t>vací a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itchFamily="18" charset="0"/>
              </a:rPr>
              <a:t>dani </a:t>
            </a:r>
            <a:r>
              <a:rPr lang="cs-CZ" dirty="0">
                <a:latin typeface="Bookman Old Style" pitchFamily="18" charset="0"/>
              </a:rPr>
              <a:t>z převodu </a:t>
            </a:r>
            <a:r>
              <a:rPr lang="cs-CZ" dirty="0" smtClean="0">
                <a:latin typeface="Bookman Old Style" pitchFamily="18" charset="0"/>
              </a:rPr>
              <a:t>nemovitostí; od r.</a:t>
            </a:r>
            <a:r>
              <a:rPr lang="cs-CZ" dirty="0">
                <a:latin typeface="Bookman Old Style" panose="02050604050505020204" pitchFamily="18" charset="0"/>
              </a:rPr>
              <a:t> </a:t>
            </a:r>
            <a:r>
              <a:rPr lang="cs-CZ" dirty="0" smtClean="0">
                <a:latin typeface="Bookman Old Style" panose="02050604050505020204" pitchFamily="18" charset="0"/>
              </a:rPr>
              <a:t>2014 se jedná o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itchFamily="18" charset="0"/>
              </a:rPr>
              <a:t>daň z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itchFamily="18" charset="0"/>
              </a:rPr>
              <a:t>nabytí nemovitých věcí dle zák. č.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anose="02050604050505020204" pitchFamily="18" charset="0"/>
              </a:rPr>
              <a:t>340/2013</a:t>
            </a:r>
            <a:r>
              <a:rPr lang="cs-CZ" dirty="0">
                <a:latin typeface="Bookman Old Style" panose="02050604050505020204" pitchFamily="18" charset="0"/>
              </a:rPr>
              <a:t>  </a:t>
            </a:r>
            <a:r>
              <a:rPr lang="cs-CZ" dirty="0" smtClean="0">
                <a:latin typeface="Bookman Old Style" panose="02050604050505020204" pitchFamily="18" charset="0"/>
              </a:rPr>
              <a:t>Sb. + daň z</a:t>
            </a:r>
            <a:r>
              <a:rPr lang="cs-CZ" dirty="0"/>
              <a:t>  </a:t>
            </a:r>
            <a:r>
              <a:rPr lang="cs-CZ" dirty="0" smtClean="0">
                <a:latin typeface="Bookman Old Style" pitchFamily="18" charset="0"/>
              </a:rPr>
              <a:t>příjmu dle zák. č. 586/1992 Sb.)</a:t>
            </a:r>
          </a:p>
        </p:txBody>
      </p:sp>
    </p:spTree>
    <p:extLst>
      <p:ext uri="{BB962C8B-B14F-4D97-AF65-F5344CB8AC3E}">
        <p14:creationId xmlns:p14="http://schemas.microsoft.com/office/powerpoint/2010/main" val="11453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 Prameny českého konfesního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77" y="836712"/>
            <a:ext cx="8707703" cy="5904656"/>
          </a:xfrm>
        </p:spPr>
        <p:txBody>
          <a:bodyPr>
            <a:normAutofit fontScale="85000" lnSpcReduction="10000"/>
          </a:bodyPr>
          <a:lstStyle/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Mezinárodní smlouvy (multilaterální)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Listina základních práv a svobod č. 23/1991 Sb. a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č.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2/1993 Sb. (tato materie není v ústavě ČR)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Zák. č. 308/1991 Sb. + </a:t>
            </a:r>
            <a:r>
              <a:rPr lang="cs-CZ" dirty="0" smtClean="0">
                <a:latin typeface="Bookman Old Style" panose="02050604050505020204" pitchFamily="18" charset="0"/>
              </a:rPr>
              <a:t>zákon České </a:t>
            </a:r>
            <a:r>
              <a:rPr lang="cs-CZ" dirty="0" smtClean="0">
                <a:latin typeface="Bookman Old Style" panose="02050604050505020204" pitchFamily="18" charset="0"/>
              </a:rPr>
              <a:t>národní rady </a:t>
            </a:r>
            <a:r>
              <a:rPr lang="cs-CZ" dirty="0" smtClean="0">
                <a:latin typeface="Bookman Old Style" panose="02050604050505020204" pitchFamily="18" charset="0"/>
              </a:rPr>
              <a:t>(ČNR) č</a:t>
            </a:r>
            <a:r>
              <a:rPr lang="cs-CZ" dirty="0" smtClean="0">
                <a:latin typeface="Bookman Old Style" panose="02050604050505020204" pitchFamily="18" charset="0"/>
              </a:rPr>
              <a:t>. 161/1992 Sb. – do 6. 1. 2002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Zák. č. 3/2002 Sb. – od 7. 1. 2002, nález ústavního soudu č. 4/2003 Sb., rozsáhlá novela zákonem </a:t>
            </a:r>
            <a:r>
              <a:rPr lang="cs-CZ" dirty="0">
                <a:latin typeface="Bookman Old Style" panose="02050604050505020204" pitchFamily="18" charset="0"/>
              </a:rPr>
              <a:t>č.</a:t>
            </a:r>
            <a:r>
              <a:rPr lang="cs-CZ" dirty="0"/>
              <a:t>  </a:t>
            </a:r>
            <a:r>
              <a:rPr lang="cs-CZ" dirty="0">
                <a:latin typeface="Bookman Old Style" panose="02050604050505020204" pitchFamily="18" charset="0"/>
              </a:rPr>
              <a:t>495/2005 Sb.</a:t>
            </a:r>
            <a:endParaRPr lang="cs-CZ" dirty="0" smtClean="0">
              <a:latin typeface="Bookman Old Style" panose="02050604050505020204" pitchFamily="18" charset="0"/>
            </a:endParaRP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Zák. č. 218/1949 Sb. + nařízení vlády ČR – do 31.</a:t>
            </a:r>
            <a:r>
              <a:rPr lang="cs-CZ" dirty="0">
                <a:latin typeface="Bookman Old Style" panose="02050604050505020204" pitchFamily="18" charset="0"/>
              </a:rPr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12. 2012 (majetkové zabezpečení)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zák. č. 428/2012 Sb. (majetkové zabezpečení)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Zákony pro jednotlivé oblasti společných zájmů (také daňové zákony)</a:t>
            </a:r>
          </a:p>
          <a:p>
            <a:pPr marL="180000" indent="-180000"/>
            <a:r>
              <a:rPr lang="cs-CZ" dirty="0" smtClean="0">
                <a:latin typeface="Bookman Old Style" panose="02050604050505020204" pitchFamily="18" charset="0"/>
              </a:rPr>
              <a:t>Smlouvy na vnitrostátní úrovni – třístranné</a:t>
            </a:r>
            <a:endParaRPr lang="cs-CZ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Církevní strany vnitrostátních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69086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400" b="1" dirty="0">
                <a:latin typeface="Book Antiqua" panose="02040602050305030304" pitchFamily="18" charset="0"/>
              </a:rPr>
              <a:t>Ekumenická rada církví </a:t>
            </a:r>
            <a:r>
              <a:rPr lang="cs-CZ" sz="3400" b="1" dirty="0" smtClean="0">
                <a:latin typeface="Book Antiqua" panose="02040602050305030304" pitchFamily="18" charset="0"/>
              </a:rPr>
              <a:t>v</a:t>
            </a:r>
            <a:r>
              <a:rPr lang="sk-SK" sz="3200" b="1" i="1" dirty="0"/>
              <a:t> </a:t>
            </a:r>
            <a:r>
              <a:rPr lang="cs-CZ" sz="3400" b="1" dirty="0" smtClean="0">
                <a:latin typeface="Book Antiqua" panose="02040602050305030304" pitchFamily="18" charset="0"/>
              </a:rPr>
              <a:t>České </a:t>
            </a:r>
            <a:r>
              <a:rPr lang="cs-CZ" sz="3400" b="1" dirty="0" smtClean="0">
                <a:latin typeface="Book Antiqua" panose="02040602050305030304" pitchFamily="18" charset="0"/>
              </a:rPr>
              <a:t>republice (ERC)</a:t>
            </a:r>
            <a:endParaRPr lang="cs-CZ" sz="3400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b="1" i="1" dirty="0">
                <a:latin typeface="Book Antiqua" panose="02040602050305030304" pitchFamily="18" charset="0"/>
              </a:rPr>
              <a:t>Členské církve:</a:t>
            </a:r>
          </a:p>
          <a:p>
            <a:r>
              <a:rPr lang="cs-CZ" dirty="0">
                <a:latin typeface="Book Antiqua" panose="02040602050305030304" pitchFamily="18" charset="0"/>
              </a:rPr>
              <a:t>Apoštolská církev</a:t>
            </a:r>
          </a:p>
          <a:p>
            <a:r>
              <a:rPr lang="cs-CZ" dirty="0">
                <a:latin typeface="Book Antiqua" panose="02040602050305030304" pitchFamily="18" charset="0"/>
              </a:rPr>
              <a:t>Bratrská jednota baptistů</a:t>
            </a:r>
          </a:p>
          <a:p>
            <a:r>
              <a:rPr lang="cs-CZ" dirty="0">
                <a:latin typeface="Book Antiqua" panose="02040602050305030304" pitchFamily="18" charset="0"/>
              </a:rPr>
              <a:t>Církev bratrská</a:t>
            </a:r>
          </a:p>
          <a:p>
            <a:r>
              <a:rPr lang="cs-CZ" dirty="0">
                <a:latin typeface="Book Antiqua" panose="02040602050305030304" pitchFamily="18" charset="0"/>
              </a:rPr>
              <a:t>Církev československá husitská</a:t>
            </a:r>
          </a:p>
          <a:p>
            <a:r>
              <a:rPr lang="cs-CZ" dirty="0">
                <a:latin typeface="Book Antiqua" panose="02040602050305030304" pitchFamily="18" charset="0"/>
              </a:rPr>
              <a:t>Českobratrská církev evangelická</a:t>
            </a:r>
          </a:p>
          <a:p>
            <a:r>
              <a:rPr lang="cs-CZ" dirty="0">
                <a:latin typeface="Book Antiqua" panose="02040602050305030304" pitchFamily="18" charset="0"/>
              </a:rPr>
              <a:t>Evangelická církev augsburského vyznání v </a:t>
            </a:r>
            <a:r>
              <a:rPr lang="cs-CZ" dirty="0" smtClean="0">
                <a:latin typeface="Book Antiqua" panose="02040602050305030304" pitchFamily="18" charset="0"/>
              </a:rPr>
              <a:t>České republice</a:t>
            </a:r>
            <a:endParaRPr lang="cs-CZ" dirty="0">
              <a:latin typeface="Book Antiqua" panose="02040602050305030304" pitchFamily="18" charset="0"/>
            </a:endParaRPr>
          </a:p>
          <a:p>
            <a:r>
              <a:rPr lang="cs-CZ" dirty="0">
                <a:latin typeface="Book Antiqua" panose="02040602050305030304" pitchFamily="18" charset="0"/>
              </a:rPr>
              <a:t>Evangelická církev metodistická</a:t>
            </a:r>
          </a:p>
          <a:p>
            <a:r>
              <a:rPr lang="cs-CZ" dirty="0">
                <a:latin typeface="Book Antiqua" panose="02040602050305030304" pitchFamily="18" charset="0"/>
              </a:rPr>
              <a:t>Jednota bratrská</a:t>
            </a:r>
          </a:p>
          <a:p>
            <a:r>
              <a:rPr lang="cs-CZ" dirty="0">
                <a:latin typeface="Book Antiqua" panose="02040602050305030304" pitchFamily="18" charset="0"/>
              </a:rPr>
              <a:t>Pravoslavná církev</a:t>
            </a:r>
          </a:p>
          <a:p>
            <a:r>
              <a:rPr lang="cs-CZ" dirty="0">
                <a:latin typeface="Book Antiqua" panose="02040602050305030304" pitchFamily="18" charset="0"/>
              </a:rPr>
              <a:t>Slezská církev evangelická augsburského vyznání</a:t>
            </a:r>
          </a:p>
          <a:p>
            <a:r>
              <a:rPr lang="cs-CZ" dirty="0">
                <a:latin typeface="Book Antiqua" panose="02040602050305030304" pitchFamily="18" charset="0"/>
              </a:rPr>
              <a:t>Starokatolická </a:t>
            </a:r>
            <a:r>
              <a:rPr lang="cs-CZ" dirty="0" smtClean="0">
                <a:latin typeface="Book Antiqua" panose="02040602050305030304" pitchFamily="18" charset="0"/>
              </a:rPr>
              <a:t>církev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08104" y="1124744"/>
            <a:ext cx="317869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i="1" dirty="0">
                <a:latin typeface="Book Antiqua" panose="02040602050305030304" pitchFamily="18" charset="0"/>
              </a:rPr>
              <a:t>Přidružená církev:</a:t>
            </a:r>
          </a:p>
          <a:p>
            <a:r>
              <a:rPr lang="cs-CZ" dirty="0">
                <a:latin typeface="Book Antiqua" panose="02040602050305030304" pitchFamily="18" charset="0"/>
              </a:rPr>
              <a:t>Církev římskokatolická</a:t>
            </a:r>
          </a:p>
          <a:p>
            <a:pPr marL="0" indent="0">
              <a:buNone/>
            </a:pPr>
            <a:endParaRPr lang="cs-CZ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b="1" i="1" dirty="0" smtClean="0">
                <a:latin typeface="Book Antiqua" panose="02040602050305030304" pitchFamily="18" charset="0"/>
              </a:rPr>
              <a:t>Pozorovatelé:</a:t>
            </a:r>
          </a:p>
          <a:p>
            <a:r>
              <a:rPr lang="cs-CZ" dirty="0">
                <a:latin typeface="Book Antiqua" panose="02040602050305030304" pitchFamily="18" charset="0"/>
              </a:rPr>
              <a:t>Církev adventistů sedmého dne</a:t>
            </a:r>
          </a:p>
          <a:p>
            <a:r>
              <a:rPr lang="cs-CZ" dirty="0">
                <a:latin typeface="Book Antiqua" panose="02040602050305030304" pitchFamily="18" charset="0"/>
              </a:rPr>
              <a:t>Federace židovských obcí v České republice</a:t>
            </a:r>
          </a:p>
          <a:p>
            <a:pPr marL="0" indent="0">
              <a:buNone/>
            </a:pPr>
            <a:endParaRPr lang="cs-CZ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3100" b="1" dirty="0" smtClean="0">
                <a:latin typeface="Book Antiqua" panose="02040602050305030304" pitchFamily="18" charset="0"/>
              </a:rPr>
              <a:t>Česká biskupská </a:t>
            </a:r>
            <a:r>
              <a:rPr lang="cs-CZ" sz="3100" b="1" dirty="0" smtClean="0">
                <a:latin typeface="Book Antiqua" panose="02040602050305030304" pitchFamily="18" charset="0"/>
              </a:rPr>
              <a:t>konference (ČBK)</a:t>
            </a:r>
            <a:endParaRPr lang="cs-CZ" sz="3100" b="1" dirty="0" smtClean="0">
              <a:latin typeface="Book Antiqua" panose="02040602050305030304" pitchFamily="18" charset="0"/>
            </a:endParaRPr>
          </a:p>
          <a:p>
            <a:r>
              <a:rPr lang="cs-CZ" dirty="0">
                <a:latin typeface="Book Antiqua" panose="02040602050305030304" pitchFamily="18" charset="0"/>
              </a:rPr>
              <a:t>Církev římskokatolická</a:t>
            </a:r>
          </a:p>
          <a:p>
            <a:r>
              <a:rPr lang="cs-CZ" dirty="0">
                <a:latin typeface="Book Antiqua" panose="02040602050305030304" pitchFamily="18" charset="0"/>
              </a:rPr>
              <a:t>Církev řeckokatolická</a:t>
            </a:r>
          </a:p>
          <a:p>
            <a:pPr marL="0" indent="0">
              <a:buNone/>
            </a:pPr>
            <a:endParaRPr lang="cs-CZ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 Registrace církví a náboženských společností a jejich svazů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latin typeface="Bookman Old Style" panose="02050604050505020204" pitchFamily="18" charset="0"/>
              </a:rPr>
              <a:t>Zák. č. 308/1991 Sb</a:t>
            </a:r>
            <a:r>
              <a:rPr lang="cs-CZ" sz="2800" dirty="0" smtClean="0">
                <a:latin typeface="Bookman Old Style" panose="02050604050505020204" pitchFamily="18" charset="0"/>
              </a:rPr>
              <a:t>., o církvích a nábožen</a:t>
            </a:r>
            <a:r>
              <a:rPr lang="cs-CZ" sz="2800" dirty="0"/>
              <a:t>­</a:t>
            </a:r>
            <a:r>
              <a:rPr lang="cs-CZ" sz="2800" dirty="0" smtClean="0">
                <a:latin typeface="Bookman Old Style" panose="02050604050505020204" pitchFamily="18" charset="0"/>
              </a:rPr>
              <a:t>ských společnostech (CNS) + zákon </a:t>
            </a:r>
            <a:r>
              <a:rPr lang="cs-CZ" sz="2800" dirty="0" smtClean="0">
                <a:latin typeface="Bookman Old Style" panose="02050604050505020204" pitchFamily="18" charset="0"/>
              </a:rPr>
              <a:t>ČNR </a:t>
            </a:r>
            <a:r>
              <a:rPr lang="cs-CZ" sz="2800" dirty="0" smtClean="0">
                <a:latin typeface="Bookman Old Style" panose="02050604050505020204" pitchFamily="18" charset="0"/>
              </a:rPr>
              <a:t>č.</a:t>
            </a:r>
            <a:r>
              <a:rPr lang="en-GB" sz="2800" dirty="0"/>
              <a:t> </a:t>
            </a:r>
            <a:r>
              <a:rPr lang="cs-CZ" sz="2800" dirty="0" smtClean="0">
                <a:latin typeface="Bookman Old Style" panose="02050604050505020204" pitchFamily="18" charset="0"/>
              </a:rPr>
              <a:t>161/1992 </a:t>
            </a:r>
            <a:r>
              <a:rPr lang="cs-CZ" sz="2800" dirty="0" smtClean="0">
                <a:latin typeface="Bookman Old Style" panose="02050604050505020204" pitchFamily="18" charset="0"/>
              </a:rPr>
              <a:t>Sb</a:t>
            </a:r>
            <a:r>
              <a:rPr lang="cs-CZ" sz="2800" dirty="0" smtClean="0">
                <a:latin typeface="Bookman Old Style" panose="02050604050505020204" pitchFamily="18" charset="0"/>
              </a:rPr>
              <a:t>.: </a:t>
            </a:r>
            <a:r>
              <a:rPr lang="cs-CZ" sz="2800" dirty="0" smtClean="0">
                <a:latin typeface="Bookman Old Style" panose="02050604050505020204" pitchFamily="18" charset="0"/>
              </a:rPr>
              <a:t>census 10.000 osob</a:t>
            </a:r>
          </a:p>
          <a:p>
            <a:r>
              <a:rPr lang="cs-CZ" sz="2800" dirty="0" smtClean="0">
                <a:latin typeface="Bookman Old Style" panose="02050604050505020204" pitchFamily="18" charset="0"/>
              </a:rPr>
              <a:t>Zákon </a:t>
            </a:r>
            <a:r>
              <a:rPr lang="cs-CZ" sz="2800" dirty="0" smtClean="0">
                <a:latin typeface="Bookman Old Style" panose="02050604050505020204" pitchFamily="18" charset="0"/>
              </a:rPr>
              <a:t>č. 3/2002 Sb., o </a:t>
            </a:r>
            <a:r>
              <a:rPr lang="cs-CZ" sz="2800" dirty="0" smtClean="0">
                <a:latin typeface="Bookman Old Style" panose="02050604050505020204" pitchFamily="18" charset="0"/>
              </a:rPr>
              <a:t>CNS </a:t>
            </a:r>
            <a:r>
              <a:rPr lang="cs-CZ" sz="2800" dirty="0" smtClean="0">
                <a:latin typeface="Bookman Old Style" panose="02050604050505020204" pitchFamily="18" charset="0"/>
              </a:rPr>
              <a:t>– census 300</a:t>
            </a:r>
            <a:r>
              <a:rPr lang="cs-CZ" sz="2800" dirty="0"/>
              <a:t> </a:t>
            </a:r>
            <a:r>
              <a:rPr lang="cs-CZ" sz="2800" dirty="0" smtClean="0">
                <a:latin typeface="Bookman Old Style" panose="02050604050505020204" pitchFamily="18" charset="0"/>
              </a:rPr>
              <a:t>zletilých občanů ČR nebo cizinců s</a:t>
            </a:r>
            <a:r>
              <a:rPr lang="cs-CZ" sz="2800" dirty="0"/>
              <a:t> </a:t>
            </a:r>
            <a:r>
              <a:rPr lang="cs-CZ" sz="2800" dirty="0" smtClean="0">
                <a:latin typeface="Bookman Old Style" panose="02050604050505020204" pitchFamily="18" charset="0"/>
              </a:rPr>
              <a:t>trva</a:t>
            </a:r>
            <a:r>
              <a:rPr lang="cs-CZ" sz="2800" dirty="0"/>
              <a:t>­</a:t>
            </a:r>
            <a:r>
              <a:rPr lang="cs-CZ" sz="2800" dirty="0" smtClean="0">
                <a:latin typeface="Bookman Old Style" panose="02050604050505020204" pitchFamily="18" charset="0"/>
              </a:rPr>
              <a:t>lým pobytem v ČR hlásících se k této CNS</a:t>
            </a:r>
          </a:p>
          <a:p>
            <a:r>
              <a:rPr lang="cs-CZ" sz="2800" dirty="0" smtClean="0">
                <a:latin typeface="Bookman Old Style" panose="02050604050505020204" pitchFamily="18" charset="0"/>
              </a:rPr>
              <a:t>Přiznání zvláštních práv – 10 let od registrace, podávání každoročních zpráv, bez závazků ke státu a třetím osobám, census 1</a:t>
            </a:r>
            <a:r>
              <a:rPr lang="cs-CZ" sz="2800" dirty="0"/>
              <a:t> </a:t>
            </a:r>
            <a:r>
              <a:rPr lang="cs-CZ" sz="2800" dirty="0" smtClean="0">
                <a:latin typeface="Times New Roman"/>
                <a:cs typeface="Times New Roman"/>
              </a:rPr>
              <a:t>‰</a:t>
            </a:r>
            <a:r>
              <a:rPr lang="cs-CZ" sz="2800" dirty="0" smtClean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obyvatel ČR dle </a:t>
            </a:r>
            <a:r>
              <a:rPr lang="cs-CZ" sz="2800" dirty="0">
                <a:latin typeface="Bookman Old Style" panose="02050604050505020204" pitchFamily="18" charset="0"/>
              </a:rPr>
              <a:t>posled­ního </a:t>
            </a:r>
            <a:r>
              <a:rPr lang="cs-CZ" sz="2800" dirty="0" smtClean="0">
                <a:latin typeface="Bookman Old Style" panose="02050604050505020204" pitchFamily="18" charset="0"/>
              </a:rPr>
              <a:t>sčítání lidu, domů a bytů</a:t>
            </a:r>
            <a:endParaRPr lang="cs-CZ" sz="2800" dirty="0" smtClean="0">
              <a:latin typeface="Bookman Old Style" panose="02050604050505020204" pitchFamily="18" charset="0"/>
            </a:endParaRPr>
          </a:p>
          <a:p>
            <a:r>
              <a:rPr lang="cs-CZ" sz="2800" dirty="0" smtClean="0">
                <a:latin typeface="Bookman Old Style" panose="02050604050505020204" pitchFamily="18" charset="0"/>
              </a:rPr>
              <a:t>Svazy CNS – dosud dva: </a:t>
            </a:r>
            <a:r>
              <a:rPr lang="cs-CZ" sz="2800" dirty="0" smtClean="0">
                <a:latin typeface="Bookman Old Style" panose="02050604050505020204" pitchFamily="18" charset="0"/>
              </a:rPr>
              <a:t>ERC </a:t>
            </a:r>
            <a:r>
              <a:rPr lang="cs-CZ" sz="2800" dirty="0" smtClean="0">
                <a:latin typeface="Bookman Old Style" panose="02050604050505020204" pitchFamily="18" charset="0"/>
              </a:rPr>
              <a:t>a Vojenská duchovní služba</a:t>
            </a:r>
            <a:endParaRPr lang="cs-CZ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Zvláštní práva CNS – § 7 zák. č. 3/2002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dirty="0">
                <a:latin typeface="Bookman Old Style" panose="02050604050505020204" pitchFamily="18" charset="0"/>
              </a:rPr>
              <a:t>(1) Registrovaná církev a náboženská společnost může za podmínek stanovených tímto zákonem k plnění svého poslání získat oprávnění </a:t>
            </a:r>
            <a:r>
              <a:rPr lang="cs-CZ" sz="1900" dirty="0" smtClean="0">
                <a:latin typeface="Bookman Old Style" panose="02050604050505020204" pitchFamily="18" charset="0"/>
              </a:rPr>
              <a:t>k</a:t>
            </a:r>
            <a:r>
              <a:rPr lang="cs-CZ" sz="1900" dirty="0">
                <a:latin typeface="Bookman Old Style" panose="02050604050505020204" pitchFamily="18" charset="0"/>
              </a:rPr>
              <a:t> </a:t>
            </a:r>
            <a:r>
              <a:rPr lang="cs-CZ" sz="1900" dirty="0" smtClean="0">
                <a:latin typeface="Bookman Old Style" panose="02050604050505020204" pitchFamily="18" charset="0"/>
              </a:rPr>
              <a:t>výkonu </a:t>
            </a:r>
            <a:r>
              <a:rPr lang="cs-CZ" sz="1900" dirty="0">
                <a:latin typeface="Bookman Old Style" panose="02050604050505020204" pitchFamily="18" charset="0"/>
              </a:rPr>
              <a:t>těchto zvláštních práv:</a:t>
            </a:r>
          </a:p>
          <a:p>
            <a:pPr marL="0" indent="0">
              <a:buNone/>
            </a:pPr>
            <a:r>
              <a:rPr lang="cs-CZ" sz="1900" dirty="0" smtClean="0">
                <a:latin typeface="Bookman Old Style" panose="02050604050505020204" pitchFamily="18" charset="0"/>
              </a:rPr>
              <a:t>a</a:t>
            </a:r>
            <a:r>
              <a:rPr lang="cs-CZ" sz="1900" dirty="0">
                <a:latin typeface="Bookman Old Style" panose="02050604050505020204" pitchFamily="18" charset="0"/>
              </a:rPr>
              <a:t>) vyučovat náboženství na státních školách podle zvláštního právního </a:t>
            </a:r>
            <a:r>
              <a:rPr lang="cs-CZ" sz="1900" dirty="0" smtClean="0">
                <a:latin typeface="Bookman Old Style" panose="02050604050505020204" pitchFamily="18" charset="0"/>
              </a:rPr>
              <a:t>předpisu,</a:t>
            </a:r>
            <a:endParaRPr lang="cs-CZ" sz="1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1900" dirty="0" smtClean="0">
                <a:latin typeface="Bookman Old Style" panose="02050604050505020204" pitchFamily="18" charset="0"/>
              </a:rPr>
              <a:t>b</a:t>
            </a:r>
            <a:r>
              <a:rPr lang="cs-CZ" sz="1900" dirty="0">
                <a:latin typeface="Bookman Old Style" panose="02050604050505020204" pitchFamily="18" charset="0"/>
              </a:rPr>
              <a:t>) pověřit osoby vykonávající duchovenskou činnost k výkonu duchovenské služby </a:t>
            </a:r>
            <a:r>
              <a:rPr lang="cs-CZ" sz="1900" dirty="0" smtClean="0">
                <a:latin typeface="Bookman Old Style" panose="02050604050505020204" pitchFamily="18" charset="0"/>
              </a:rPr>
              <a:t>v</a:t>
            </a:r>
            <a:r>
              <a:rPr lang="cs-CZ" sz="1900" dirty="0">
                <a:latin typeface="Bookman Old Style" panose="02050604050505020204" pitchFamily="18" charset="0"/>
              </a:rPr>
              <a:t> </a:t>
            </a:r>
            <a:r>
              <a:rPr lang="cs-CZ" sz="1900" dirty="0" smtClean="0">
                <a:latin typeface="Bookman Old Style" panose="02050604050505020204" pitchFamily="18" charset="0"/>
              </a:rPr>
              <a:t>ozbrojených </a:t>
            </a:r>
            <a:r>
              <a:rPr lang="cs-CZ" sz="1900" dirty="0">
                <a:latin typeface="Bookman Old Style" panose="02050604050505020204" pitchFamily="18" charset="0"/>
              </a:rPr>
              <a:t>silách České republiky, v místech, kde se vykonává vazba, trest odnětí svobody, zabezpečovací detence, ochranné léčení </a:t>
            </a:r>
            <a:r>
              <a:rPr lang="cs-CZ" sz="1900" dirty="0" smtClean="0">
                <a:latin typeface="Bookman Old Style" panose="02050604050505020204" pitchFamily="18" charset="0"/>
              </a:rPr>
              <a:t>a</a:t>
            </a:r>
            <a:r>
              <a:rPr lang="cs-CZ" sz="1900" dirty="0"/>
              <a:t> </a:t>
            </a:r>
            <a:r>
              <a:rPr lang="cs-CZ" sz="1900" dirty="0" smtClean="0">
                <a:latin typeface="Bookman Old Style" panose="02050604050505020204" pitchFamily="18" charset="0"/>
              </a:rPr>
              <a:t>ochranná </a:t>
            </a:r>
            <a:r>
              <a:rPr lang="cs-CZ" sz="1900" dirty="0">
                <a:latin typeface="Bookman Old Style" panose="02050604050505020204" pitchFamily="18" charset="0"/>
              </a:rPr>
              <a:t>výchova,</a:t>
            </a:r>
          </a:p>
          <a:p>
            <a:pPr marL="0" indent="0">
              <a:buNone/>
            </a:pPr>
            <a:r>
              <a:rPr lang="cs-CZ" sz="1900" strike="sngStrike" dirty="0" smtClean="0">
                <a:latin typeface="Bookman Old Style" panose="02050604050505020204" pitchFamily="18" charset="0"/>
              </a:rPr>
              <a:t>c</a:t>
            </a:r>
            <a:r>
              <a:rPr lang="cs-CZ" sz="1900" strike="sngStrike" dirty="0">
                <a:latin typeface="Bookman Old Style" panose="02050604050505020204" pitchFamily="18" charset="0"/>
              </a:rPr>
              <a:t>) být financována podle zvláštního právního předpisu o finančním zabezpečení církví a náboženských </a:t>
            </a:r>
            <a:r>
              <a:rPr lang="cs-CZ" sz="1900" strike="sngStrike" dirty="0" smtClean="0">
                <a:latin typeface="Bookman Old Style" panose="02050604050505020204" pitchFamily="18" charset="0"/>
              </a:rPr>
              <a:t>společností,</a:t>
            </a:r>
            <a:endParaRPr lang="cs-CZ" sz="1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1900" strike="sngStrike" dirty="0" smtClean="0">
                <a:latin typeface="Bookman Old Style" panose="02050604050505020204" pitchFamily="18" charset="0"/>
              </a:rPr>
              <a:t>d</a:t>
            </a:r>
            <a:r>
              <a:rPr lang="cs-CZ" sz="1900" strike="sngStrike" dirty="0">
                <a:latin typeface="Bookman Old Style" panose="02050604050505020204" pitchFamily="18" charset="0"/>
              </a:rPr>
              <a:t>)</a:t>
            </a:r>
            <a:r>
              <a:rPr lang="cs-CZ" sz="1900" dirty="0">
                <a:latin typeface="Bookman Old Style" panose="02050604050505020204" pitchFamily="18" charset="0"/>
              </a:rPr>
              <a:t> </a:t>
            </a:r>
            <a:r>
              <a:rPr lang="cs-CZ" sz="1900" dirty="0" smtClean="0">
                <a:latin typeface="Bookman Old Style" panose="02050604050505020204" pitchFamily="18" charset="0"/>
              </a:rPr>
              <a:t>c) konat </a:t>
            </a:r>
            <a:r>
              <a:rPr lang="cs-CZ" sz="1900" dirty="0">
                <a:latin typeface="Bookman Old Style" panose="02050604050505020204" pitchFamily="18" charset="0"/>
              </a:rPr>
              <a:t>obřady, při nichž jsou uzavírány církevní sňatky podle zvláštního právního </a:t>
            </a:r>
            <a:r>
              <a:rPr lang="cs-CZ" sz="1900" dirty="0" smtClean="0">
                <a:latin typeface="Bookman Old Style" panose="02050604050505020204" pitchFamily="18" charset="0"/>
              </a:rPr>
              <a:t>předpisu,</a:t>
            </a:r>
            <a:endParaRPr lang="cs-CZ" sz="1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1900" strike="sngStrike" dirty="0" smtClean="0">
                <a:latin typeface="Bookman Old Style" panose="02050604050505020204" pitchFamily="18" charset="0"/>
              </a:rPr>
              <a:t>e</a:t>
            </a:r>
            <a:r>
              <a:rPr lang="cs-CZ" sz="1900" strike="sngStrike" dirty="0">
                <a:latin typeface="Bookman Old Style" panose="02050604050505020204" pitchFamily="18" charset="0"/>
              </a:rPr>
              <a:t>)</a:t>
            </a:r>
            <a:r>
              <a:rPr lang="cs-CZ" sz="1900" dirty="0">
                <a:latin typeface="Bookman Old Style" panose="02050604050505020204" pitchFamily="18" charset="0"/>
              </a:rPr>
              <a:t> </a:t>
            </a:r>
            <a:r>
              <a:rPr lang="cs-CZ" sz="1900" dirty="0" smtClean="0">
                <a:latin typeface="Bookman Old Style" panose="02050604050505020204" pitchFamily="18" charset="0"/>
              </a:rPr>
              <a:t>d) zřizovat </a:t>
            </a:r>
            <a:r>
              <a:rPr lang="cs-CZ" sz="1900" dirty="0">
                <a:latin typeface="Bookman Old Style" panose="02050604050505020204" pitchFamily="18" charset="0"/>
              </a:rPr>
              <a:t>církevní školy podle zvláštního právního </a:t>
            </a:r>
            <a:r>
              <a:rPr lang="cs-CZ" sz="1900" dirty="0" smtClean="0">
                <a:latin typeface="Bookman Old Style" panose="02050604050505020204" pitchFamily="18" charset="0"/>
              </a:rPr>
              <a:t>předpisu,</a:t>
            </a:r>
            <a:endParaRPr lang="cs-CZ" sz="1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1900" strike="sngStrike" dirty="0" smtClean="0">
                <a:latin typeface="Bookman Old Style" panose="02050604050505020204" pitchFamily="18" charset="0"/>
              </a:rPr>
              <a:t>f</a:t>
            </a:r>
            <a:r>
              <a:rPr lang="cs-CZ" sz="1900" strike="sngStrike" dirty="0">
                <a:latin typeface="Bookman Old Style" panose="02050604050505020204" pitchFamily="18" charset="0"/>
              </a:rPr>
              <a:t>)</a:t>
            </a:r>
            <a:r>
              <a:rPr lang="cs-CZ" sz="1900" dirty="0">
                <a:latin typeface="Bookman Old Style" panose="02050604050505020204" pitchFamily="18" charset="0"/>
              </a:rPr>
              <a:t> </a:t>
            </a:r>
            <a:r>
              <a:rPr lang="cs-CZ" sz="1900" dirty="0" smtClean="0">
                <a:latin typeface="Bookman Old Style" panose="02050604050505020204" pitchFamily="18" charset="0"/>
              </a:rPr>
              <a:t>e) zachovávat </a:t>
            </a:r>
            <a:r>
              <a:rPr lang="cs-CZ" sz="1900" dirty="0">
                <a:latin typeface="Bookman Old Style" panose="02050604050505020204" pitchFamily="18" charset="0"/>
              </a:rPr>
              <a:t>povinnost mlčenlivosti duchovními v souvislosti </a:t>
            </a:r>
            <a:r>
              <a:rPr lang="cs-CZ" sz="1900" dirty="0" smtClean="0">
                <a:latin typeface="Bookman Old Style" panose="02050604050505020204" pitchFamily="18" charset="0"/>
              </a:rPr>
              <a:t>s</a:t>
            </a:r>
            <a:r>
              <a:rPr lang="cs-CZ" sz="1900" dirty="0">
                <a:latin typeface="Bookman Old Style" panose="02050604050505020204" pitchFamily="18" charset="0"/>
              </a:rPr>
              <a:t> </a:t>
            </a:r>
            <a:r>
              <a:rPr lang="cs-CZ" sz="1900" dirty="0" smtClean="0">
                <a:latin typeface="Bookman Old Style" panose="02050604050505020204" pitchFamily="18" charset="0"/>
              </a:rPr>
              <a:t>výkonem </a:t>
            </a:r>
            <a:r>
              <a:rPr lang="cs-CZ" sz="1900" dirty="0">
                <a:latin typeface="Bookman Old Style" panose="02050604050505020204" pitchFamily="18" charset="0"/>
              </a:rPr>
              <a:t>zpovědního tajemství nebo s výkonem práva obdobného zpovědnímu tajemství, </a:t>
            </a:r>
            <a:r>
              <a:rPr lang="cs-CZ" sz="1900" dirty="0" smtClean="0">
                <a:latin typeface="Bookman Old Style" panose="02050604050505020204" pitchFamily="18" charset="0"/>
              </a:rPr>
              <a:t>je-li </a:t>
            </a:r>
            <a:r>
              <a:rPr lang="cs-CZ" sz="1900" dirty="0">
                <a:latin typeface="Bookman Old Style" panose="02050604050505020204" pitchFamily="18" charset="0"/>
              </a:rPr>
              <a:t>tato povinnost tradiční součástí učení církve a náboženské společnosti nejméně </a:t>
            </a:r>
            <a:r>
              <a:rPr lang="cs-CZ" sz="1900" dirty="0" smtClean="0">
                <a:latin typeface="Bookman Old Style" panose="02050604050505020204" pitchFamily="18" charset="0"/>
              </a:rPr>
              <a:t>50</a:t>
            </a:r>
            <a:r>
              <a:rPr lang="cs-CZ" sz="1900" dirty="0">
                <a:latin typeface="Bookman Old Style" panose="02050604050505020204" pitchFamily="18" charset="0"/>
              </a:rPr>
              <a:t> </a:t>
            </a:r>
            <a:r>
              <a:rPr lang="cs-CZ" sz="1900" dirty="0" smtClean="0">
                <a:latin typeface="Bookman Old Style" panose="02050604050505020204" pitchFamily="18" charset="0"/>
              </a:rPr>
              <a:t>let</a:t>
            </a:r>
            <a:r>
              <a:rPr lang="cs-CZ" sz="1900" dirty="0">
                <a:latin typeface="Bookman Old Style" panose="02050604050505020204" pitchFamily="18" charset="0"/>
              </a:rPr>
              <a:t>; tím není dotčena povinnost překazit trestný čin uložená zvláštním zákonem.</a:t>
            </a:r>
          </a:p>
        </p:txBody>
      </p:sp>
    </p:spTree>
    <p:extLst>
      <p:ext uri="{BB962C8B-B14F-4D97-AF65-F5344CB8AC3E}">
        <p14:creationId xmlns:p14="http://schemas.microsoft.com/office/powerpoint/2010/main" val="42347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cs-CZ" dirty="0" smtClean="0"/>
              <a:t>3. Evidence právnických osob církví</a:t>
            </a:r>
            <a:br>
              <a:rPr lang="cs-CZ" dirty="0" smtClean="0"/>
            </a:br>
            <a:r>
              <a:rPr lang="cs-CZ" dirty="0" smtClean="0"/>
              <a:t>a náboženských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Bookman Old Style" panose="02050604050505020204" pitchFamily="18" charset="0"/>
              </a:rPr>
              <a:t>Zákon </a:t>
            </a:r>
            <a:r>
              <a:rPr lang="cs-CZ" dirty="0" smtClean="0">
                <a:latin typeface="Bookman Old Style" panose="02050604050505020204" pitchFamily="18" charset="0"/>
              </a:rPr>
              <a:t>č. 3/2002 Sb</a:t>
            </a:r>
            <a:r>
              <a:rPr lang="cs-CZ" dirty="0" smtClean="0">
                <a:latin typeface="Bookman Old Style" panose="02050604050505020204" pitchFamily="18" charset="0"/>
              </a:rPr>
              <a:t>., o CNS, </a:t>
            </a:r>
            <a:r>
              <a:rPr lang="cs-CZ" dirty="0" smtClean="0">
                <a:latin typeface="Bookman Old Style" panose="02050604050505020204" pitchFamily="18" charset="0"/>
              </a:rPr>
              <a:t>ve znění </a:t>
            </a:r>
            <a:r>
              <a:rPr lang="cs-CZ" dirty="0" err="1" smtClean="0">
                <a:latin typeface="Bookman Old Style" panose="02050604050505020204" pitchFamily="18" charset="0"/>
              </a:rPr>
              <a:t>pozděj</a:t>
            </a:r>
            <a:r>
              <a:rPr lang="cs-CZ" dirty="0" smtClean="0">
                <a:latin typeface="Bookman Old Style" panose="02050604050505020204" pitchFamily="18" charset="0"/>
              </a:rPr>
              <a:t>. předpisů (zvl. zákona </a:t>
            </a:r>
            <a:r>
              <a:rPr lang="cs-CZ" dirty="0" smtClean="0">
                <a:latin typeface="Bookman Old Style" panose="02050604050505020204" pitchFamily="18" charset="0"/>
              </a:rPr>
              <a:t>č.</a:t>
            </a:r>
            <a:r>
              <a:rPr lang="cs-CZ" dirty="0"/>
              <a:t>  </a:t>
            </a:r>
            <a:r>
              <a:rPr lang="cs-CZ" dirty="0" smtClean="0">
                <a:latin typeface="Bookman Old Style" panose="02050604050505020204" pitchFamily="18" charset="0"/>
              </a:rPr>
              <a:t>495/2005 Sb</a:t>
            </a:r>
            <a:r>
              <a:rPr lang="cs-CZ" dirty="0" smtClean="0">
                <a:latin typeface="Bookman Old Style" panose="02050604050505020204" pitchFamily="18" charset="0"/>
              </a:rPr>
              <a:t>.):</a:t>
            </a:r>
            <a:endParaRPr lang="cs-CZ" dirty="0" smtClean="0">
              <a:latin typeface="Bookman Old Style" panose="02050604050505020204" pitchFamily="18" charset="0"/>
            </a:endParaRPr>
          </a:p>
          <a:p>
            <a:r>
              <a:rPr lang="cs-CZ" dirty="0" smtClean="0">
                <a:latin typeface="Bookman Old Style" panose="02050604050505020204" pitchFamily="18" charset="0"/>
              </a:rPr>
              <a:t>(původní § 6 odst. 2 zrušen r. 2003 ústavním soudem; nově to koncipuje </a:t>
            </a:r>
            <a:r>
              <a:rPr lang="cs-CZ" b="1" dirty="0" smtClean="0">
                <a:latin typeface="Bookman Old Style" panose="02050604050505020204" pitchFamily="18" charset="0"/>
              </a:rPr>
              <a:t>§ 15a</a:t>
            </a:r>
            <a:r>
              <a:rPr lang="cs-CZ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dirty="0" smtClean="0">
                <a:latin typeface="Bookman Old Style" panose="02050604050505020204" pitchFamily="18" charset="0"/>
              </a:rPr>
              <a:t>Odst. 1 písm. a): orgán </a:t>
            </a:r>
            <a:r>
              <a:rPr lang="cs-CZ" dirty="0">
                <a:latin typeface="Bookman Old Style" panose="02050604050505020204" pitchFamily="18" charset="0"/>
              </a:rPr>
              <a:t>registrované </a:t>
            </a:r>
            <a:r>
              <a:rPr lang="cs-CZ" dirty="0" smtClean="0">
                <a:latin typeface="Bookman Old Style" panose="02050604050505020204" pitchFamily="18" charset="0"/>
              </a:rPr>
              <a:t>CNS, </a:t>
            </a:r>
            <a:r>
              <a:rPr lang="cs-CZ" dirty="0">
                <a:latin typeface="Bookman Old Style" panose="02050604050505020204" pitchFamily="18" charset="0"/>
              </a:rPr>
              <a:t>řeholní a jinou církevní instituci za účelem vyznávání náboženské </a:t>
            </a:r>
            <a:r>
              <a:rPr lang="cs-CZ" dirty="0" smtClean="0">
                <a:latin typeface="Bookman Old Style" panose="02050604050505020204" pitchFamily="18" charset="0"/>
              </a:rPr>
              <a:t>víry </a:t>
            </a:r>
            <a:r>
              <a:rPr lang="cs-CZ" i="1" dirty="0" smtClean="0">
                <a:latin typeface="Bookman Old Style" panose="02050604050505020204" pitchFamily="18" charset="0"/>
              </a:rPr>
              <a:t>(tzv. </a:t>
            </a:r>
            <a:r>
              <a:rPr lang="cs-CZ" i="1" u="sng" dirty="0" smtClean="0">
                <a:latin typeface="Bookman Old Style" panose="02050604050505020204" pitchFamily="18" charset="0"/>
              </a:rPr>
              <a:t>organizační složka</a:t>
            </a:r>
            <a:r>
              <a:rPr lang="cs-CZ" i="1" dirty="0" smtClean="0">
                <a:latin typeface="Bookman Old Style" panose="02050604050505020204" pitchFamily="18" charset="0"/>
              </a:rPr>
              <a:t>) – </a:t>
            </a:r>
            <a:r>
              <a:rPr lang="cs-CZ" dirty="0" smtClean="0">
                <a:latin typeface="Bookman Old Style" panose="02050604050505020204" pitchFamily="18" charset="0"/>
              </a:rPr>
              <a:t>detaily v </a:t>
            </a:r>
            <a:r>
              <a:rPr lang="cs-CZ" b="1" dirty="0" smtClean="0">
                <a:latin typeface="Bookman Old Style" panose="02050604050505020204" pitchFamily="18" charset="0"/>
              </a:rPr>
              <a:t>§ 16</a:t>
            </a:r>
          </a:p>
          <a:p>
            <a:r>
              <a:rPr lang="cs-CZ" dirty="0" smtClean="0">
                <a:latin typeface="Bookman Old Style" panose="02050604050505020204" pitchFamily="18" charset="0"/>
              </a:rPr>
              <a:t>Odst. 1 písm. </a:t>
            </a:r>
            <a:r>
              <a:rPr lang="cs-CZ" dirty="0">
                <a:latin typeface="Bookman Old Style" panose="02050604050505020204" pitchFamily="18" charset="0"/>
              </a:rPr>
              <a:t>b): </a:t>
            </a:r>
            <a:r>
              <a:rPr lang="cs-CZ" u="sng" dirty="0">
                <a:latin typeface="Bookman Old Style" panose="02050604050505020204" pitchFamily="18" charset="0"/>
              </a:rPr>
              <a:t>účelové zařízení</a:t>
            </a:r>
            <a:r>
              <a:rPr lang="cs-CZ" dirty="0">
                <a:latin typeface="Bookman Old Style" panose="02050604050505020204" pitchFamily="18" charset="0"/>
              </a:rPr>
              <a:t> </a:t>
            </a:r>
            <a:r>
              <a:rPr lang="cs-CZ" dirty="0" smtClean="0">
                <a:latin typeface="Bookman Old Style" panose="02050604050505020204" pitchFamily="18" charset="0"/>
              </a:rPr>
              <a:t>registro</a:t>
            </a:r>
            <a:r>
              <a:rPr lang="cs-CZ" dirty="0" smtClean="0"/>
              <a:t>­</a:t>
            </a:r>
            <a:r>
              <a:rPr lang="cs-CZ" dirty="0" smtClean="0">
                <a:latin typeface="Bookman Old Style" panose="02050604050505020204" pitchFamily="18" charset="0"/>
              </a:rPr>
              <a:t>va</a:t>
            </a:r>
            <a:r>
              <a:rPr lang="cs-CZ" dirty="0"/>
              <a:t>­</a:t>
            </a:r>
            <a:r>
              <a:rPr lang="cs-CZ" dirty="0" smtClean="0">
                <a:latin typeface="Bookman Old Style" panose="02050604050505020204" pitchFamily="18" charset="0"/>
              </a:rPr>
              <a:t>né </a:t>
            </a:r>
            <a:r>
              <a:rPr lang="cs-CZ" dirty="0">
                <a:latin typeface="Bookman Old Style" panose="02050604050505020204" pitchFamily="18" charset="0"/>
              </a:rPr>
              <a:t>církve a náboženské společnosti založené </a:t>
            </a:r>
            <a:r>
              <a:rPr lang="cs-CZ" dirty="0" smtClean="0">
                <a:latin typeface="Bookman Old Style" panose="02050604050505020204" pitchFamily="18" charset="0"/>
              </a:rPr>
              <a:t>CNS pro </a:t>
            </a:r>
            <a:r>
              <a:rPr lang="cs-CZ" dirty="0">
                <a:latin typeface="Bookman Old Style" panose="02050604050505020204" pitchFamily="18" charset="0"/>
              </a:rPr>
              <a:t>poskytování charitativních </a:t>
            </a:r>
            <a:r>
              <a:rPr lang="cs-CZ" dirty="0" smtClean="0">
                <a:latin typeface="Bookman Old Style" panose="02050604050505020204" pitchFamily="18" charset="0"/>
              </a:rPr>
              <a:t>služeb </a:t>
            </a:r>
            <a:r>
              <a:rPr lang="cs-CZ" i="1" dirty="0" smtClean="0">
                <a:latin typeface="Bookman Old Style" panose="02050604050505020204" pitchFamily="18" charset="0"/>
              </a:rPr>
              <a:t>(de facto také další služby) – </a:t>
            </a:r>
            <a:r>
              <a:rPr lang="cs-CZ" dirty="0">
                <a:latin typeface="Bookman Old Style" panose="02050604050505020204" pitchFamily="18" charset="0"/>
              </a:rPr>
              <a:t>detaily v </a:t>
            </a:r>
            <a:r>
              <a:rPr lang="cs-CZ" b="1" dirty="0" smtClean="0">
                <a:latin typeface="Bookman Old Style" panose="02050604050505020204" pitchFamily="18" charset="0"/>
              </a:rPr>
              <a:t>§ 16a </a:t>
            </a:r>
            <a:r>
              <a:rPr lang="cs-CZ" dirty="0" smtClean="0">
                <a:latin typeface="Bookman Old Style" panose="02050604050505020204" pitchFamily="18" charset="0"/>
              </a:rPr>
              <a:t>– admini</a:t>
            </a:r>
            <a:r>
              <a:rPr lang="cs-CZ" dirty="0"/>
              <a:t>­</a:t>
            </a:r>
            <a:r>
              <a:rPr lang="cs-CZ" dirty="0" smtClean="0">
                <a:latin typeface="Bookman Old Style" panose="02050604050505020204" pitchFamily="18" charset="0"/>
              </a:rPr>
              <a:t>strativní náročnost</a:t>
            </a:r>
            <a:endParaRPr lang="cs-CZ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dirty="0" smtClean="0"/>
              <a:t>4. Výhrady ve svědomí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Book Antiqua" panose="02040602050305030304" pitchFamily="18" charset="0"/>
              </a:rPr>
              <a:t>Vojenská služba – právo z důvodu svědomí odmítnout a absolvovat o 50% delší civilní službu – do 31. 12. 2004</a:t>
            </a:r>
          </a:p>
          <a:p>
            <a:r>
              <a:rPr lang="cs-CZ" dirty="0">
                <a:latin typeface="Book Antiqua" panose="02040602050305030304" pitchFamily="18" charset="0"/>
              </a:rPr>
              <a:t>Zdravotnictví </a:t>
            </a:r>
            <a:r>
              <a:rPr lang="cs-CZ" dirty="0" smtClean="0">
                <a:latin typeface="Book Antiqua" panose="02040602050305030304" pitchFamily="18" charset="0"/>
              </a:rPr>
              <a:t>(zák</a:t>
            </a:r>
            <a:r>
              <a:rPr lang="cs-CZ" dirty="0">
                <a:latin typeface="Book Antiqua" panose="02040602050305030304" pitchFamily="18" charset="0"/>
              </a:rPr>
              <a:t>. č. 372/2011 Sb., </a:t>
            </a:r>
            <a:r>
              <a:rPr lang="cs-CZ" dirty="0" smtClean="0">
                <a:latin typeface="Book Antiqua" panose="02040602050305030304" pitchFamily="18" charset="0"/>
              </a:rPr>
              <a:t>o</a:t>
            </a:r>
            <a:r>
              <a:rPr lang="cs-CZ" dirty="0">
                <a:latin typeface="Book Antiqua" panose="02040602050305030304" pitchFamily="18" charset="0"/>
              </a:rPr>
              <a:t> </a:t>
            </a:r>
            <a:r>
              <a:rPr lang="cs-CZ" dirty="0" smtClean="0">
                <a:latin typeface="Book Antiqua" panose="02040602050305030304" pitchFamily="18" charset="0"/>
              </a:rPr>
              <a:t>zdravotních službách, účinnost 1. 4. 2012):</a:t>
            </a:r>
          </a:p>
          <a:p>
            <a:pPr lvl="1"/>
            <a:r>
              <a:rPr lang="cs-CZ" sz="3000" dirty="0" smtClean="0">
                <a:latin typeface="Book Antiqua" panose="02040602050305030304" pitchFamily="18" charset="0"/>
              </a:rPr>
              <a:t>Pacient: </a:t>
            </a:r>
            <a:r>
              <a:rPr lang="cs-CZ" sz="3000" b="1" dirty="0" smtClean="0">
                <a:latin typeface="Book Antiqua" panose="02040602050305030304" pitchFamily="18" charset="0"/>
              </a:rPr>
              <a:t>a) </a:t>
            </a:r>
            <a:r>
              <a:rPr lang="cs-CZ" sz="3000" dirty="0" smtClean="0">
                <a:latin typeface="Book Antiqua" panose="02040602050305030304" pitchFamily="18" charset="0"/>
              </a:rPr>
              <a:t>informovaný souhlas </a:t>
            </a:r>
            <a:r>
              <a:rPr lang="cs-CZ" sz="3000" b="1" dirty="0" smtClean="0">
                <a:latin typeface="Book Antiqua" panose="02040602050305030304" pitchFamily="18" charset="0"/>
              </a:rPr>
              <a:t>x</a:t>
            </a:r>
            <a:r>
              <a:rPr lang="cs-CZ" sz="3000" dirty="0" smtClean="0">
                <a:latin typeface="Book Antiqua" panose="02040602050305030304" pitchFamily="18" charset="0"/>
              </a:rPr>
              <a:t> </a:t>
            </a:r>
            <a:r>
              <a:rPr lang="cs-CZ" sz="3000" dirty="0">
                <a:latin typeface="Book Antiqua" panose="02040602050305030304" pitchFamily="18" charset="0"/>
              </a:rPr>
              <a:t>revers – </a:t>
            </a:r>
            <a:r>
              <a:rPr lang="cs-CZ" sz="3000" dirty="0" smtClean="0">
                <a:latin typeface="Book Antiqua" panose="02040602050305030304" pitchFamily="18" charset="0"/>
              </a:rPr>
              <a:t>výji</a:t>
            </a:r>
            <a:r>
              <a:rPr lang="cs-CZ" sz="3200" dirty="0"/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mečně </a:t>
            </a:r>
            <a:r>
              <a:rPr lang="cs-CZ" sz="3000" dirty="0">
                <a:latin typeface="Book Antiqua" panose="02040602050305030304" pitchFamily="18" charset="0"/>
              </a:rPr>
              <a:t>péče bez </a:t>
            </a:r>
            <a:r>
              <a:rPr lang="cs-CZ" sz="3000" dirty="0" smtClean="0">
                <a:latin typeface="Book Antiqua" panose="02040602050305030304" pitchFamily="18" charset="0"/>
              </a:rPr>
              <a:t>souhlasu (§ </a:t>
            </a:r>
            <a:r>
              <a:rPr lang="cs-CZ" sz="3000" dirty="0">
                <a:latin typeface="Book Antiqua" panose="02040602050305030304" pitchFamily="18" charset="0"/>
              </a:rPr>
              <a:t>28 a </a:t>
            </a:r>
            <a:r>
              <a:rPr lang="cs-CZ" sz="3000" dirty="0" smtClean="0">
                <a:latin typeface="Book Antiqua" panose="02040602050305030304" pitchFamily="18" charset="0"/>
              </a:rPr>
              <a:t>34); </a:t>
            </a:r>
            <a:r>
              <a:rPr lang="cs-CZ" sz="3000" b="1" dirty="0" smtClean="0">
                <a:latin typeface="Book Antiqua" panose="02040602050305030304" pitchFamily="18" charset="0"/>
              </a:rPr>
              <a:t>b)</a:t>
            </a:r>
            <a:r>
              <a:rPr lang="cs-CZ" sz="3000" dirty="0">
                <a:latin typeface="Book Antiqua" panose="02040602050305030304" pitchFamily="18" charset="0"/>
              </a:rPr>
              <a:t>  dříve </a:t>
            </a:r>
            <a:r>
              <a:rPr lang="cs-CZ" sz="3000" dirty="0" smtClean="0">
                <a:latin typeface="Book Antiqua" panose="02040602050305030304" pitchFamily="18" charset="0"/>
              </a:rPr>
              <a:t>proje</a:t>
            </a:r>
            <a:r>
              <a:rPr lang="cs-CZ" sz="3200" dirty="0">
                <a:latin typeface="Book Antiqua" panose="02040602050305030304" pitchFamily="18" charset="0"/>
              </a:rPr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vené </a:t>
            </a:r>
            <a:r>
              <a:rPr lang="cs-CZ" sz="3000" dirty="0" smtClean="0">
                <a:latin typeface="Book Antiqua" panose="02040602050305030304" pitchFamily="18" charset="0"/>
              </a:rPr>
              <a:t>přání (§ 36);</a:t>
            </a:r>
            <a:endParaRPr lang="cs-CZ" sz="3000" dirty="0" smtClean="0">
              <a:latin typeface="Book Antiqua" panose="02040602050305030304" pitchFamily="18" charset="0"/>
            </a:endParaRPr>
          </a:p>
          <a:p>
            <a:pPr lvl="1"/>
            <a:r>
              <a:rPr lang="cs-CZ" sz="3000" dirty="0" smtClean="0">
                <a:latin typeface="Book Antiqua" panose="02040602050305030304" pitchFamily="18" charset="0"/>
              </a:rPr>
              <a:t>Zdravotnický </a:t>
            </a:r>
            <a:r>
              <a:rPr lang="cs-CZ" sz="3000" dirty="0" smtClean="0">
                <a:latin typeface="Book Antiqua" panose="02040602050305030304" pitchFamily="18" charset="0"/>
              </a:rPr>
              <a:t>personál (§ 50): </a:t>
            </a:r>
            <a:r>
              <a:rPr lang="cs-CZ" sz="3000" dirty="0" smtClean="0">
                <a:latin typeface="Book Antiqua" panose="02040602050305030304" pitchFamily="18" charset="0"/>
              </a:rPr>
              <a:t>právo odmítnout poskytnutí služby </a:t>
            </a:r>
            <a:r>
              <a:rPr lang="cs-CZ" sz="3000" b="1" dirty="0" smtClean="0">
                <a:latin typeface="Book Antiqua" panose="02040602050305030304" pitchFamily="18" charset="0"/>
              </a:rPr>
              <a:t>a)</a:t>
            </a:r>
            <a:r>
              <a:rPr lang="cs-CZ" sz="3000" dirty="0" smtClean="0">
                <a:latin typeface="Book Antiqua" panose="02040602050305030304" pitchFamily="18" charset="0"/>
              </a:rPr>
              <a:t> pro přímé ohrožení  života nebo zdraví personálu; </a:t>
            </a:r>
            <a:r>
              <a:rPr lang="cs-CZ" sz="3000" b="1" dirty="0" smtClean="0">
                <a:latin typeface="Book Antiqua" panose="02040602050305030304" pitchFamily="18" charset="0"/>
              </a:rPr>
              <a:t>b)</a:t>
            </a:r>
            <a:r>
              <a:rPr lang="cs-CZ" sz="3000" dirty="0" smtClean="0">
                <a:latin typeface="Book Antiqua" panose="02040602050305030304" pitchFamily="18" charset="0"/>
              </a:rPr>
              <a:t> z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důvodu </a:t>
            </a:r>
            <a:r>
              <a:rPr lang="cs-CZ" sz="3000" dirty="0">
                <a:latin typeface="Book Antiqua" panose="02040602050305030304" pitchFamily="18" charset="0"/>
              </a:rPr>
              <a:t>svědomí </a:t>
            </a:r>
            <a:r>
              <a:rPr lang="cs-CZ" sz="3000" dirty="0" smtClean="0">
                <a:latin typeface="Book Antiqua" panose="02040602050305030304" pitchFamily="18" charset="0"/>
              </a:rPr>
              <a:t>a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náboženského přesvědčení</a:t>
            </a:r>
          </a:p>
          <a:p>
            <a:pPr lvl="1"/>
            <a:r>
              <a:rPr lang="cs-CZ" sz="3000" dirty="0" smtClean="0">
                <a:latin typeface="Book Antiqua" panose="02040602050305030304" pitchFamily="18" charset="0"/>
              </a:rPr>
              <a:t>Zdravotnické </a:t>
            </a:r>
            <a:r>
              <a:rPr lang="cs-CZ" sz="3000" dirty="0" smtClean="0">
                <a:latin typeface="Book Antiqua" panose="02040602050305030304" pitchFamily="18" charset="0"/>
              </a:rPr>
              <a:t>zařízení (§ 50): </a:t>
            </a:r>
            <a:r>
              <a:rPr lang="cs-CZ" sz="3000" dirty="0" smtClean="0">
                <a:latin typeface="Book Antiqua" panose="02040602050305030304" pitchFamily="18" charset="0"/>
              </a:rPr>
              <a:t>právo odmítnout poskyt</a:t>
            </a:r>
            <a:r>
              <a:rPr lang="cs-CZ" sz="3200" dirty="0"/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nutí služby z</a:t>
            </a:r>
            <a:r>
              <a:rPr lang="cs-CZ" sz="3000" dirty="0">
                <a:latin typeface="Book Antiqua" panose="02040602050305030304" pitchFamily="18" charset="0"/>
              </a:rPr>
              <a:t> důvodu svědomí </a:t>
            </a:r>
            <a:r>
              <a:rPr lang="cs-CZ" sz="3000" dirty="0" smtClean="0">
                <a:latin typeface="Book Antiqua" panose="02040602050305030304" pitchFamily="18" charset="0"/>
              </a:rPr>
              <a:t>a</a:t>
            </a:r>
            <a:r>
              <a:rPr lang="cs-CZ" sz="3000" dirty="0">
                <a:latin typeface="Book Antiqua" panose="02040602050305030304" pitchFamily="18" charset="0"/>
              </a:rPr>
              <a:t> </a:t>
            </a:r>
            <a:r>
              <a:rPr lang="cs-CZ" sz="3000" dirty="0" smtClean="0">
                <a:latin typeface="Book Antiqua" panose="02040602050305030304" pitchFamily="18" charset="0"/>
              </a:rPr>
              <a:t>nábožen</a:t>
            </a:r>
            <a:r>
              <a:rPr lang="cs-CZ" sz="3200" dirty="0"/>
              <a:t>­</a:t>
            </a:r>
            <a:r>
              <a:rPr lang="cs-CZ" sz="3000" dirty="0" smtClean="0">
                <a:latin typeface="Book Antiqua" panose="02040602050305030304" pitchFamily="18" charset="0"/>
              </a:rPr>
              <a:t>ského </a:t>
            </a:r>
            <a:r>
              <a:rPr lang="cs-CZ" sz="3000" dirty="0">
                <a:latin typeface="Book Antiqua" panose="02040602050305030304" pitchFamily="18" charset="0"/>
              </a:rPr>
              <a:t>přesvědčení</a:t>
            </a:r>
          </a:p>
        </p:txBody>
      </p:sp>
    </p:spTree>
    <p:extLst>
      <p:ext uri="{BB962C8B-B14F-4D97-AF65-F5344CB8AC3E}">
        <p14:creationId xmlns:p14="http://schemas.microsoft.com/office/powerpoint/2010/main" val="22311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5. Služba ve veřejných institucích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Bookman Old Style" panose="02050604050505020204" pitchFamily="18" charset="0"/>
              </a:rPr>
              <a:t>Armáda – ekumenický nemisijní model na základě třístranné dohody (+ smlouvy </a:t>
            </a:r>
            <a:r>
              <a:rPr lang="cs-CZ" dirty="0">
                <a:latin typeface="Bookman Old Style" panose="02050604050505020204" pitchFamily="18" charset="0"/>
              </a:rPr>
              <a:t>mezi ČBK a </a:t>
            </a:r>
            <a:r>
              <a:rPr lang="cs-CZ" dirty="0" smtClean="0">
                <a:latin typeface="Bookman Old Style" panose="02050604050505020204" pitchFamily="18" charset="0"/>
              </a:rPr>
              <a:t>ERC) z 28. 6. 1999 + dodatek z</a:t>
            </a:r>
            <a:r>
              <a:rPr lang="cs-CZ" dirty="0"/>
              <a:t>  </a:t>
            </a:r>
            <a:r>
              <a:rPr lang="cs-CZ" dirty="0" smtClean="0">
                <a:latin typeface="Bookman Old Style" panose="02050604050505020204" pitchFamily="18" charset="0"/>
              </a:rPr>
              <a:t>26.</a:t>
            </a:r>
            <a:r>
              <a:rPr lang="cs-CZ" dirty="0"/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1. </a:t>
            </a:r>
            <a:r>
              <a:rPr lang="cs-CZ" dirty="0" smtClean="0">
                <a:latin typeface="Bookman Old Style" panose="02050604050505020204" pitchFamily="18" charset="0"/>
              </a:rPr>
              <a:t>2012: voj. </a:t>
            </a:r>
            <a:r>
              <a:rPr lang="cs-CZ" dirty="0" smtClean="0">
                <a:latin typeface="Bookman Old Style" panose="02050604050505020204" pitchFamily="18" charset="0"/>
              </a:rPr>
              <a:t>kaplan je </a:t>
            </a:r>
            <a:r>
              <a:rPr lang="cs-CZ" dirty="0" smtClean="0">
                <a:latin typeface="Bookman Old Style" panose="02050604050505020204" pitchFamily="18" charset="0"/>
              </a:rPr>
              <a:t>spol. </a:t>
            </a:r>
            <a:r>
              <a:rPr lang="cs-CZ" dirty="0" smtClean="0">
                <a:latin typeface="Bookman Old Style" panose="02050604050505020204" pitchFamily="18" charset="0"/>
              </a:rPr>
              <a:t>zástupce</a:t>
            </a:r>
          </a:p>
          <a:p>
            <a:r>
              <a:rPr lang="cs-CZ" dirty="0" smtClean="0">
                <a:latin typeface="Bookman Old Style" panose="02050604050505020204" pitchFamily="18" charset="0"/>
              </a:rPr>
              <a:t>Policie – třístranná dohoda o </a:t>
            </a:r>
            <a:r>
              <a:rPr lang="cs-CZ" dirty="0" smtClean="0">
                <a:latin typeface="Bookman Old Style" panose="02050604050505020204" pitchFamily="18" charset="0"/>
              </a:rPr>
              <a:t>účasti na poskytování </a:t>
            </a:r>
            <a:r>
              <a:rPr lang="cs-CZ" dirty="0" smtClean="0">
                <a:latin typeface="Bookman Old Style" panose="02050604050505020204" pitchFamily="18" charset="0"/>
              </a:rPr>
              <a:t>posttraumatické intervenční péče z</a:t>
            </a:r>
            <a:r>
              <a:rPr lang="cs-CZ" dirty="0"/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27.</a:t>
            </a:r>
            <a:r>
              <a:rPr lang="cs-CZ" dirty="0"/>
              <a:t>  </a:t>
            </a:r>
            <a:r>
              <a:rPr lang="cs-CZ" dirty="0" smtClean="0">
                <a:latin typeface="Bookman Old Style" panose="02050604050505020204" pitchFamily="18" charset="0"/>
              </a:rPr>
              <a:t>9. 2002</a:t>
            </a:r>
          </a:p>
          <a:p>
            <a:r>
              <a:rPr lang="cs-CZ" dirty="0" smtClean="0">
                <a:latin typeface="Bookman Old Style" panose="02050604050505020204" pitchFamily="18" charset="0"/>
              </a:rPr>
              <a:t>Vězeňství – třístranná dohoda (poslední) z</a:t>
            </a:r>
            <a:r>
              <a:rPr lang="cs-CZ" dirty="0"/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21. 11. </a:t>
            </a:r>
            <a:r>
              <a:rPr lang="cs-CZ" dirty="0" smtClean="0">
                <a:latin typeface="Bookman Old Style" panose="02050604050505020204" pitchFamily="18" charset="0"/>
              </a:rPr>
              <a:t>2013: </a:t>
            </a:r>
            <a:r>
              <a:rPr lang="cs-CZ" dirty="0" smtClean="0">
                <a:latin typeface="Bookman Old Style" panose="02050604050505020204" pitchFamily="18" charset="0"/>
              </a:rPr>
              <a:t>vězeňský kaplan je vyslán svou CNS po konzultaci s ostatními CNS</a:t>
            </a:r>
          </a:p>
          <a:p>
            <a:r>
              <a:rPr lang="cs-CZ" dirty="0" smtClean="0">
                <a:latin typeface="Bookman Old Style" panose="02050604050505020204" pitchFamily="18" charset="0"/>
              </a:rPr>
              <a:t>Zdravotnictví – dohoda ČBK a ERC z</a:t>
            </a:r>
            <a:r>
              <a:rPr lang="cs-CZ" dirty="0"/>
              <a:t> </a:t>
            </a:r>
            <a:r>
              <a:rPr lang="cs-CZ" dirty="0" smtClean="0"/>
              <a:t> </a:t>
            </a:r>
            <a:r>
              <a:rPr lang="cs-CZ" dirty="0" smtClean="0">
                <a:latin typeface="Bookman Old Style" panose="02050604050505020204" pitchFamily="18" charset="0"/>
              </a:rPr>
              <a:t>20.11. 2006 + dodatek z 12. 12. 2011, dosud bez zakotvení v českém </a:t>
            </a:r>
            <a:r>
              <a:rPr lang="cs-CZ" dirty="0" smtClean="0">
                <a:latin typeface="Bookman Old Style" panose="02050604050505020204" pitchFamily="18" charset="0"/>
              </a:rPr>
              <a:t>právu </a:t>
            </a:r>
            <a:r>
              <a:rPr lang="cs-CZ" i="1" dirty="0" smtClean="0">
                <a:latin typeface="Bookman Old Style" panose="02050604050505020204" pitchFamily="18" charset="0"/>
              </a:rPr>
              <a:t>(není to zvláštní právo CNS)</a:t>
            </a:r>
          </a:p>
        </p:txBody>
      </p:sp>
    </p:spTree>
    <p:extLst>
      <p:ext uri="{BB962C8B-B14F-4D97-AF65-F5344CB8AC3E}">
        <p14:creationId xmlns:p14="http://schemas.microsoft.com/office/powerpoint/2010/main" val="23670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595</Words>
  <Application>Microsoft Office PowerPoint</Application>
  <PresentationFormat>Předvádění na obrazovce (4:3)</PresentationFormat>
  <Paragraphs>153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České konfesní právo – přehled</vt:lpstr>
      <vt:lpstr>Obsah</vt:lpstr>
      <vt:lpstr>1. Prameny českého konfesního práva</vt:lpstr>
      <vt:lpstr>Církevní strany vnitrostátních smluv</vt:lpstr>
      <vt:lpstr>2. Registrace církví a náboženských společností a jejich svazů</vt:lpstr>
      <vt:lpstr>Zvláštní práva CNS – § 7 zák. č. 3/2002 Sb.</vt:lpstr>
      <vt:lpstr>3. Evidence právnických osob církví a náboženských společností</vt:lpstr>
      <vt:lpstr>4. Výhrady ve svědomí</vt:lpstr>
      <vt:lpstr>5. Služba ve veřejných institucích</vt:lpstr>
      <vt:lpstr>6. Církevní zdravotnické a sociální instituce</vt:lpstr>
      <vt:lpstr>7. Manželství a rodina</vt:lpstr>
      <vt:lpstr>7. Manželství a rodina</vt:lpstr>
      <vt:lpstr>7. Manželství a rodina</vt:lpstr>
      <vt:lpstr>8. Školství – 8.1 Výuka náboženství</vt:lpstr>
      <vt:lpstr>8.2 Církevní školy (až do vyšších odborných škol)</vt:lpstr>
      <vt:lpstr>8.3 Vysoké školy</vt:lpstr>
      <vt:lpstr>9. Sdělovací prostředky</vt:lpstr>
      <vt:lpstr>10. Majetkové narovnání a zabezpečení</vt:lpstr>
      <vt:lpstr>10. Majetkové narovnání a zabezpečení</vt:lpstr>
      <vt:lpstr>10. Majetkové narovnání a zabezpečení</vt:lpstr>
      <vt:lpstr>10. Majetkové narovnání a zabezpečení</vt:lpstr>
      <vt:lpstr>10. Majetkové narovnání a zabezpečení Porovnání ročních plateb státu</vt:lpstr>
      <vt:lpstr>Fiskální úlevy dle zák. č. 428/2012 Sb.</vt:lpstr>
    </vt:vector>
  </TitlesOfParts>
  <Company>CMTF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konfesní právo (pokračování)</dc:title>
  <dc:creator>Damian Němec</dc:creator>
  <cp:lastModifiedBy>Damian Němec</cp:lastModifiedBy>
  <cp:revision>110</cp:revision>
  <dcterms:created xsi:type="dcterms:W3CDTF">2012-12-14T22:01:05Z</dcterms:created>
  <dcterms:modified xsi:type="dcterms:W3CDTF">2016-11-08T12:46:01Z</dcterms:modified>
</cp:coreProperties>
</file>