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2" r:id="rId4"/>
    <p:sldId id="264" r:id="rId5"/>
    <p:sldId id="265" r:id="rId6"/>
    <p:sldId id="266" r:id="rId7"/>
    <p:sldId id="268" r:id="rId8"/>
    <p:sldId id="269" r:id="rId9"/>
    <p:sldId id="270" r:id="rId10"/>
    <p:sldId id="271" r:id="rId11"/>
    <p:sldId id="275" r:id="rId12"/>
    <p:sldId id="272" r:id="rId13"/>
    <p:sldId id="273" r:id="rId14"/>
    <p:sldId id="27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9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1E92A-14CD-4705-A218-D6E73A9B4836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8CCB9-79D1-41B6-9CAD-63215A1E0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619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BC4CA-2B7C-469B-B1B0-8732AC9C0965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pcp.prf.cuni.cz/dokument/sml-cr-v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pcp.prf.cuni.cz/dokument/dokumen2.htm#doh" TargetMode="External"/><Relationship Id="rId2" Type="http://schemas.openxmlformats.org/officeDocument/2006/relationships/hyperlink" Target="http://www.vatican.va/archive/aas/index_it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4. Právní reprezentace světové katolické církve, mezinárodně-právní postavení Apoštolského stolce, postavení státu Vatikánské město, aktivní papežská legace, úvod do konkordátního práva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i="1" dirty="0" smtClean="0">
                <a:solidFill>
                  <a:schemeClr val="tx1"/>
                </a:solidFill>
              </a:rPr>
              <a:t>Monika </a:t>
            </a:r>
            <a:r>
              <a:rPr lang="cs-CZ" i="1" dirty="0" err="1" smtClean="0">
                <a:solidFill>
                  <a:schemeClr val="tx1"/>
                </a:solidFill>
              </a:rPr>
              <a:t>Menke</a:t>
            </a:r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83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Česká republika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Neratifikovaná smlouva z 25. července </a:t>
            </a:r>
            <a:r>
              <a:rPr lang="cs-CZ" dirty="0" smtClean="0"/>
              <a:t>2002, text např. zde: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spcp.prf.cuni.cz/dokument/sml-cr-v.htm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30267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Legace </a:t>
            </a:r>
            <a:r>
              <a:rPr lang="cs-CZ" sz="3200" dirty="0"/>
              <a:t>- aktivní i pasivní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Aktivní </a:t>
            </a:r>
            <a:r>
              <a:rPr lang="cs-CZ" dirty="0" smtClean="0"/>
              <a:t>legace: vysílání </a:t>
            </a:r>
            <a:r>
              <a:rPr lang="cs-CZ" dirty="0"/>
              <a:t>papežských legátů </a:t>
            </a:r>
            <a:endParaRPr lang="cs-CZ" dirty="0" smtClean="0"/>
          </a:p>
          <a:p>
            <a:r>
              <a:rPr lang="cs-CZ" dirty="0" smtClean="0"/>
              <a:t>Pasivní legace: </a:t>
            </a:r>
            <a:r>
              <a:rPr lang="cs-CZ" dirty="0"/>
              <a:t>příjem delegátů z jiných zemí. </a:t>
            </a:r>
            <a:r>
              <a:rPr lang="cs-CZ" dirty="0" smtClean="0"/>
              <a:t>Vyslanci </a:t>
            </a:r>
            <a:r>
              <a:rPr lang="cs-CZ" dirty="0"/>
              <a:t>nesou titul</a:t>
            </a:r>
            <a:r>
              <a:rPr lang="cs-CZ" i="1" dirty="0"/>
              <a:t> </a:t>
            </a:r>
            <a:r>
              <a:rPr lang="cs-CZ" i="1" dirty="0" err="1"/>
              <a:t>legatus</a:t>
            </a:r>
            <a:r>
              <a:rPr lang="cs-CZ" i="1" dirty="0"/>
              <a:t> </a:t>
            </a:r>
            <a:r>
              <a:rPr lang="cs-CZ" i="1" dirty="0" err="1"/>
              <a:t>apostolicus</a:t>
            </a:r>
            <a:r>
              <a:rPr lang="cs-CZ" dirty="0"/>
              <a:t>. Mají se vyznačovat třemi základními charakteristikami: - </a:t>
            </a:r>
            <a:r>
              <a:rPr lang="cs-CZ" i="1" dirty="0"/>
              <a:t>vir </a:t>
            </a:r>
            <a:r>
              <a:rPr lang="cs-CZ" i="1" dirty="0" err="1" smtClean="0"/>
              <a:t>ecclesiasticus</a:t>
            </a:r>
            <a:r>
              <a:rPr lang="cs-CZ" i="1" dirty="0" smtClean="0"/>
              <a:t>; - </a:t>
            </a:r>
            <a:r>
              <a:rPr lang="cs-CZ" i="1" dirty="0" err="1"/>
              <a:t>nominatus</a:t>
            </a:r>
            <a:r>
              <a:rPr lang="cs-CZ" i="1" dirty="0"/>
              <a:t> a Romano </a:t>
            </a:r>
            <a:r>
              <a:rPr lang="cs-CZ" i="1" dirty="0" err="1"/>
              <a:t>Pontifice</a:t>
            </a:r>
            <a:r>
              <a:rPr lang="cs-CZ" i="1" dirty="0"/>
              <a:t> (jsou podřízeni Státnímu </a:t>
            </a:r>
            <a:r>
              <a:rPr lang="cs-CZ" i="1" dirty="0" smtClean="0"/>
              <a:t>sekretariátu);-  </a:t>
            </a:r>
            <a:r>
              <a:rPr lang="cs-CZ" i="1" dirty="0" err="1"/>
              <a:t>reprezentans</a:t>
            </a:r>
            <a:r>
              <a:rPr lang="cs-CZ" i="1" dirty="0"/>
              <a:t> </a:t>
            </a:r>
            <a:r>
              <a:rPr lang="cs-CZ" i="1" dirty="0" err="1"/>
              <a:t>stabili</a:t>
            </a:r>
            <a:r>
              <a:rPr lang="cs-CZ" i="1" dirty="0"/>
              <a:t> </a:t>
            </a:r>
            <a:r>
              <a:rPr lang="cs-CZ" i="1" dirty="0" err="1" smtClean="0"/>
              <a:t>modo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449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Legace vůči státu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u="sng" dirty="0" smtClean="0"/>
              <a:t>v</a:t>
            </a:r>
            <a:r>
              <a:rPr lang="cs-CZ" u="sng" dirty="0"/>
              <a:t> případě že nejsou navázány mezinárodní </a:t>
            </a:r>
            <a:r>
              <a:rPr lang="cs-CZ" u="sng" dirty="0" smtClean="0"/>
              <a:t>styky: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delegatus</a:t>
            </a:r>
            <a:r>
              <a:rPr lang="cs-CZ" i="1" dirty="0" smtClean="0"/>
              <a:t> </a:t>
            </a:r>
            <a:r>
              <a:rPr lang="cs-CZ" i="1" dirty="0" err="1"/>
              <a:t>apostolicus</a:t>
            </a:r>
            <a:r>
              <a:rPr lang="cs-CZ" i="1" dirty="0"/>
              <a:t> - </a:t>
            </a:r>
            <a:r>
              <a:rPr lang="cs-CZ" dirty="0"/>
              <a:t>je poslán primárně vůči biskupské konferenci, ale  </a:t>
            </a:r>
            <a:r>
              <a:rPr lang="cs-CZ" dirty="0" smtClean="0"/>
              <a:t>vstupuje i </a:t>
            </a:r>
            <a:r>
              <a:rPr lang="cs-CZ" dirty="0"/>
              <a:t>do jednání se státem. </a:t>
            </a:r>
          </a:p>
          <a:p>
            <a:r>
              <a:rPr lang="cs-CZ" u="sng" dirty="0"/>
              <a:t>v případě že jsou navázány mezinárodním </a:t>
            </a:r>
            <a:r>
              <a:rPr lang="cs-CZ" u="sng" dirty="0" smtClean="0"/>
              <a:t>styky: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nuncius </a:t>
            </a:r>
            <a:r>
              <a:rPr lang="cs-CZ" i="1" dirty="0"/>
              <a:t>- </a:t>
            </a:r>
            <a:r>
              <a:rPr lang="cs-CZ" dirty="0" err="1"/>
              <a:t>ambasádor</a:t>
            </a:r>
            <a:r>
              <a:rPr lang="cs-CZ" dirty="0"/>
              <a:t> 1. třídy, je děkanem diplomatického sboru, tzv</a:t>
            </a:r>
            <a:r>
              <a:rPr lang="cs-CZ" i="1" dirty="0"/>
              <a:t>. virilní </a:t>
            </a:r>
            <a:r>
              <a:rPr lang="cs-CZ" i="1" dirty="0" err="1" smtClean="0"/>
              <a:t>doayen</a:t>
            </a:r>
            <a:r>
              <a:rPr lang="cs-CZ" dirty="0" smtClean="0"/>
              <a:t> </a:t>
            </a:r>
            <a:r>
              <a:rPr lang="cs-CZ" dirty="0"/>
              <a:t>( reprezentuje ze své funkce </a:t>
            </a:r>
            <a:r>
              <a:rPr lang="cs-CZ" dirty="0" smtClean="0"/>
              <a:t>ambasadory)</a:t>
            </a:r>
          </a:p>
          <a:p>
            <a:pPr marL="0" indent="0">
              <a:buNone/>
            </a:pPr>
            <a:r>
              <a:rPr lang="cs-CZ" i="1" dirty="0" err="1" smtClean="0"/>
              <a:t>pronuncius</a:t>
            </a:r>
            <a:r>
              <a:rPr lang="cs-CZ" i="1" dirty="0" smtClean="0"/>
              <a:t> </a:t>
            </a:r>
            <a:r>
              <a:rPr lang="cs-CZ" dirty="0"/>
              <a:t>- také ambasador 1. třídy, je jmenován tehdy, není-li možné </a:t>
            </a:r>
            <a:r>
              <a:rPr lang="cs-CZ" dirty="0" smtClean="0"/>
              <a:t>jmenovat nuncia</a:t>
            </a:r>
          </a:p>
          <a:p>
            <a:pPr marL="0" indent="0">
              <a:buNone/>
            </a:pPr>
            <a:r>
              <a:rPr lang="cs-CZ" i="1" dirty="0" smtClean="0"/>
              <a:t>internuncius </a:t>
            </a:r>
            <a:r>
              <a:rPr lang="cs-CZ" i="1" dirty="0"/>
              <a:t>- </a:t>
            </a:r>
            <a:r>
              <a:rPr lang="cs-CZ" dirty="0"/>
              <a:t>zástupce 2. třídy, je jmenován, pokud nejsou diplomatické styky na </a:t>
            </a:r>
            <a:r>
              <a:rPr lang="cs-CZ" dirty="0" smtClean="0"/>
              <a:t>nejvyšší </a:t>
            </a:r>
            <a:r>
              <a:rPr lang="cs-CZ" dirty="0"/>
              <a:t>úrovni. </a:t>
            </a: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regens</a:t>
            </a:r>
            <a:r>
              <a:rPr lang="cs-CZ" dirty="0" smtClean="0"/>
              <a:t> </a:t>
            </a:r>
            <a:r>
              <a:rPr lang="cs-CZ" dirty="0"/>
              <a:t>- stálý vyslanec v době dlouhodobé nepřítomnosti </a:t>
            </a:r>
            <a:r>
              <a:rPr lang="cs-CZ" dirty="0" smtClean="0"/>
              <a:t>nuncia</a:t>
            </a:r>
          </a:p>
          <a:p>
            <a:pPr marL="0" indent="0">
              <a:buNone/>
            </a:pPr>
            <a:r>
              <a:rPr lang="cs-CZ" i="1" dirty="0" smtClean="0"/>
              <a:t>chargé </a:t>
            </a:r>
            <a:r>
              <a:rPr lang="cs-CZ" i="1" dirty="0"/>
              <a:t>d </a:t>
            </a:r>
            <a:r>
              <a:rPr lang="cs-CZ" i="1" dirty="0" err="1"/>
              <a:t>affaires</a:t>
            </a:r>
            <a:r>
              <a:rPr lang="cs-CZ" dirty="0"/>
              <a:t> - krátkodobý zástupce „</a:t>
            </a:r>
            <a:r>
              <a:rPr lang="cs-CZ" i="1" dirty="0"/>
              <a:t>ex officio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Ze strany „církevní“ v těchto vztazích vystupují apoštolští legáti:</a:t>
            </a:r>
          </a:p>
          <a:p>
            <a:pPr marL="514350" indent="-514350">
              <a:buAutoNum type="alphaLcParenR"/>
            </a:pPr>
            <a:r>
              <a:rPr lang="cs-CZ" dirty="0" smtClean="0"/>
              <a:t>stálí </a:t>
            </a:r>
            <a:r>
              <a:rPr lang="cs-CZ" dirty="0"/>
              <a:t>legáti </a:t>
            </a:r>
            <a:r>
              <a:rPr lang="cs-CZ" dirty="0" smtClean="0"/>
              <a:t>	</a:t>
            </a:r>
            <a:r>
              <a:rPr lang="cs-CZ" i="1" dirty="0" smtClean="0"/>
              <a:t>- </a:t>
            </a:r>
            <a:r>
              <a:rPr lang="cs-CZ" i="1" dirty="0"/>
              <a:t>ad extra</a:t>
            </a:r>
            <a:r>
              <a:rPr lang="cs-CZ" dirty="0"/>
              <a:t> = vůči představeným </a:t>
            </a:r>
            <a:r>
              <a:rPr lang="cs-CZ" dirty="0" smtClean="0"/>
              <a:t>státu;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i="1" dirty="0"/>
              <a:t>ad intra</a:t>
            </a:r>
            <a:r>
              <a:rPr lang="cs-CZ" dirty="0"/>
              <a:t> = vůči představeným církve</a:t>
            </a:r>
          </a:p>
          <a:p>
            <a:pPr marL="0" indent="0">
              <a:buNone/>
            </a:pPr>
            <a:r>
              <a:rPr lang="cs-CZ" dirty="0"/>
              <a:t>b) legáti k určité </a:t>
            </a:r>
            <a:r>
              <a:rPr lang="cs-CZ" dirty="0" smtClean="0"/>
              <a:t>příležitosti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673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Legace </a:t>
            </a:r>
            <a:r>
              <a:rPr lang="cs-CZ" sz="3200" dirty="0"/>
              <a:t>vůči mezinárodním organizacím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 případě že nejsou kontakty, není zástupce. V případě že s touto organizací jsou navázány mezinárodní styky:</a:t>
            </a:r>
          </a:p>
          <a:p>
            <a:r>
              <a:rPr lang="cs-CZ" i="1" dirty="0" err="1"/>
              <a:t>delegatus</a:t>
            </a:r>
            <a:r>
              <a:rPr lang="cs-CZ" i="1" dirty="0"/>
              <a:t> Apoštolského stolce </a:t>
            </a:r>
            <a:r>
              <a:rPr lang="cs-CZ" dirty="0"/>
              <a:t>- kde je Vatikánský stát nebo Apoštolský </a:t>
            </a:r>
            <a:r>
              <a:rPr lang="cs-CZ" dirty="0" smtClean="0"/>
              <a:t>stolec členem</a:t>
            </a:r>
            <a:endParaRPr lang="cs-CZ" dirty="0"/>
          </a:p>
          <a:p>
            <a:r>
              <a:rPr lang="cs-CZ" i="1" dirty="0" err="1"/>
              <a:t>observator</a:t>
            </a:r>
            <a:r>
              <a:rPr lang="cs-CZ" i="1" dirty="0"/>
              <a:t> Apoštolského stolce </a:t>
            </a:r>
            <a:r>
              <a:rPr lang="cs-CZ" dirty="0"/>
              <a:t>- kde není Vatikánský stát nebo Apoštolský </a:t>
            </a:r>
            <a:r>
              <a:rPr lang="cs-CZ" dirty="0" smtClean="0"/>
              <a:t>stolec členem (např</a:t>
            </a:r>
            <a:r>
              <a:rPr lang="cs-CZ" dirty="0"/>
              <a:t>. OSN)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498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0" name="Picture 8" descr="P2060263"/>
          <p:cNvPicPr>
            <a:picLocks noChangeAspect="1" noChangeArrowheads="1"/>
          </p:cNvPicPr>
          <p:nvPr/>
        </p:nvPicPr>
        <p:blipFill>
          <a:blip r:embed="rId3">
            <a:lum contras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00788" y="-4564063"/>
            <a:ext cx="21793201" cy="1630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250825" y="1916113"/>
            <a:ext cx="9074150" cy="2449512"/>
          </a:xfrm>
        </p:spPr>
        <p:txBody>
          <a:bodyPr/>
          <a:lstStyle/>
          <a:p>
            <a:r>
              <a:rPr lang="cs-CZ" altLang="cs-CZ" sz="7200" b="1" i="1">
                <a:solidFill>
                  <a:srgbClr val="663300"/>
                </a:solidFill>
                <a:latin typeface="Book Antiqua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05787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Times New Roman"/>
              </a:rPr>
              <a:t>T</a:t>
            </a:r>
            <a:r>
              <a:rPr lang="pl-PL" dirty="0" smtClean="0">
                <a:latin typeface="Times New Roman"/>
              </a:rPr>
              <a:t>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 dřívější konkordáty (a </a:t>
            </a:r>
            <a:r>
              <a:rPr lang="cs-CZ" dirty="0"/>
              <a:t>jiné smlouvy podobného </a:t>
            </a:r>
            <a:r>
              <a:rPr lang="cs-CZ" dirty="0" smtClean="0"/>
              <a:t>charakteru): upravovaly obvykle </a:t>
            </a:r>
            <a:r>
              <a:rPr lang="cs-CZ" dirty="0"/>
              <a:t>jen nějaký konkrétní </a:t>
            </a:r>
            <a:r>
              <a:rPr lang="cs-CZ" dirty="0" smtClean="0"/>
              <a:t>problém</a:t>
            </a:r>
          </a:p>
          <a:p>
            <a:pPr>
              <a:buFontTx/>
              <a:buChar char="-"/>
            </a:pPr>
            <a:r>
              <a:rPr lang="cs-CZ" dirty="0" smtClean="0"/>
              <a:t>novější konkordáty (po II. VC): </a:t>
            </a:r>
            <a:r>
              <a:rPr lang="cs-CZ" dirty="0"/>
              <a:t>upravují již celou sféru vztahů mezi církví a státem.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Termín </a:t>
            </a:r>
            <a:r>
              <a:rPr lang="cs-CZ" i="1" dirty="0" err="1" smtClean="0"/>
              <a:t>Concordatus</a:t>
            </a:r>
            <a:r>
              <a:rPr lang="cs-CZ" dirty="0" smtClean="0"/>
              <a:t> </a:t>
            </a:r>
            <a:r>
              <a:rPr lang="cs-CZ" dirty="0"/>
              <a:t>pochází z lat. </a:t>
            </a:r>
            <a:r>
              <a:rPr lang="cs-CZ" i="1" dirty="0" err="1"/>
              <a:t>concordare</a:t>
            </a:r>
            <a:r>
              <a:rPr lang="cs-CZ" dirty="0"/>
              <a:t> =  souhlasit, smiřovat, sjednotit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0218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latin typeface="Times New Roman"/>
              </a:rPr>
              <a:t>Prameny</a:t>
            </a:r>
            <a:r>
              <a:rPr lang="pl-PL" dirty="0" smtClean="0">
                <a:latin typeface="Times New Roman"/>
              </a:rPr>
              <a:t>,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Jednotlivé smlouvy (nejen ony) jsou k nalezení v oficiálním věstníku Apoštolského stolce </a:t>
            </a:r>
            <a:r>
              <a:rPr lang="cs-CZ" i="1" dirty="0" smtClean="0"/>
              <a:t>Acta </a:t>
            </a:r>
            <a:r>
              <a:rPr lang="cs-CZ" i="1" dirty="0" err="1" smtClean="0"/>
              <a:t>Apostolicae</a:t>
            </a:r>
            <a:r>
              <a:rPr lang="cs-CZ" i="1" dirty="0" smtClean="0"/>
              <a:t> </a:t>
            </a:r>
            <a:r>
              <a:rPr lang="cs-CZ" i="1" dirty="0" err="1" smtClean="0"/>
              <a:t>sedis</a:t>
            </a:r>
            <a:r>
              <a:rPr lang="cs-CZ" i="1" dirty="0" smtClean="0"/>
              <a:t> </a:t>
            </a:r>
            <a:r>
              <a:rPr lang="cs-CZ" i="1" dirty="0" smtClean="0">
                <a:hlinkClick r:id="rId2"/>
              </a:rPr>
              <a:t>http</a:t>
            </a:r>
            <a:r>
              <a:rPr lang="cs-CZ" i="1" dirty="0">
                <a:hlinkClick r:id="rId2"/>
              </a:rPr>
              <a:t>://</a:t>
            </a:r>
            <a:r>
              <a:rPr lang="cs-CZ" i="1" dirty="0" smtClean="0">
                <a:hlinkClick r:id="rId2"/>
              </a:rPr>
              <a:t>www.vatican.va/archive/</a:t>
            </a:r>
            <a:r>
              <a:rPr lang="cs-CZ" i="1" dirty="0" err="1" smtClean="0">
                <a:hlinkClick r:id="rId2"/>
              </a:rPr>
              <a:t>aas</a:t>
            </a:r>
            <a:r>
              <a:rPr lang="cs-CZ" i="1" dirty="0" smtClean="0">
                <a:hlinkClick r:id="rId2"/>
              </a:rPr>
              <a:t>/index_it.htm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V ČR přehled na webu Společnosti pro </a:t>
            </a:r>
            <a:r>
              <a:rPr lang="cs-CZ" dirty="0" err="1" smtClean="0"/>
              <a:t>církvní</a:t>
            </a:r>
            <a:r>
              <a:rPr lang="cs-CZ" dirty="0" smtClean="0"/>
              <a:t> právo:</a:t>
            </a:r>
          </a:p>
          <a:p>
            <a:pPr marL="0" indent="0">
              <a:buNone/>
            </a:pPr>
            <a:r>
              <a:rPr lang="cs-CZ" i="1" dirty="0">
                <a:hlinkClick r:id="rId3"/>
              </a:rPr>
              <a:t>http://</a:t>
            </a:r>
            <a:r>
              <a:rPr lang="cs-CZ" i="1" dirty="0" smtClean="0">
                <a:hlinkClick r:id="rId3"/>
              </a:rPr>
              <a:t>spcp.prf.cuni.cz/dokument/dokumen2.htm#doh</a:t>
            </a:r>
            <a:endParaRPr lang="cs-CZ" i="1" dirty="0" smtClean="0"/>
          </a:p>
          <a:p>
            <a:r>
              <a:rPr lang="cs-CZ" i="1" dirty="0" smtClean="0"/>
              <a:t>podrobněji zpracoval</a:t>
            </a:r>
            <a:r>
              <a:rPr lang="cs-CZ" dirty="0" smtClean="0"/>
              <a:t>: </a:t>
            </a:r>
            <a:r>
              <a:rPr lang="cs-CZ" dirty="0"/>
              <a:t>Němec, Damián, </a:t>
            </a:r>
            <a:r>
              <a:rPr lang="cs-CZ" i="1" dirty="0"/>
              <a:t>Konkordátní smlouvy Svatého stolce s postkomunistickými zeměmi (1990–2008). </a:t>
            </a:r>
            <a:r>
              <a:rPr lang="cs-CZ" dirty="0"/>
              <a:t>Bratislava: </a:t>
            </a:r>
            <a:r>
              <a:rPr lang="sk-SK" dirty="0"/>
              <a:t>Ústav pre vzťahy štátu a cirkví</a:t>
            </a:r>
            <a:r>
              <a:rPr lang="cs-CZ" dirty="0"/>
              <a:t>, 2010. 544 s. ISBN 978-80-89096-45-9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03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Rozlišení „osob“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4824536"/>
          </a:xfrm>
        </p:spPr>
        <p:txBody>
          <a:bodyPr>
            <a:normAutofit fontScale="92500" lnSpcReduction="10000"/>
          </a:bodyPr>
          <a:lstStyle/>
          <a:p>
            <a:r>
              <a:rPr lang="cs-CZ" sz="2400" u="sng" dirty="0"/>
              <a:t>Katolická církev </a:t>
            </a:r>
            <a:r>
              <a:rPr lang="cs-CZ" sz="2400" dirty="0"/>
              <a:t>= společenství všech katolíků na světě. Celosvětové uznání </a:t>
            </a:r>
            <a:r>
              <a:rPr lang="cs-CZ" sz="2400" dirty="0" smtClean="0"/>
              <a:t>katolické </a:t>
            </a:r>
            <a:r>
              <a:rPr lang="cs-CZ" sz="2400" dirty="0"/>
              <a:t>církve, jako právnické osoby, neexistuje z </a:t>
            </a:r>
            <a:r>
              <a:rPr lang="cs-CZ" sz="2400" dirty="0" smtClean="0"/>
              <a:t>hlediska  </a:t>
            </a:r>
            <a:r>
              <a:rPr lang="cs-CZ" sz="2400" dirty="0"/>
              <a:t>sekulárního práva. Katolická církev je pouze uznávána </a:t>
            </a:r>
            <a:r>
              <a:rPr lang="cs-CZ" sz="2400" dirty="0" smtClean="0"/>
              <a:t>jako </a:t>
            </a:r>
            <a:r>
              <a:rPr lang="cs-CZ" sz="2400" dirty="0"/>
              <a:t>právnická osoba v právním řádu některých zemí, např. v Polsku</a:t>
            </a:r>
            <a:r>
              <a:rPr lang="cs-CZ" sz="2400" dirty="0" smtClean="0"/>
              <a:t>. </a:t>
            </a:r>
            <a:r>
              <a:rPr lang="cs-CZ" sz="2400" dirty="0"/>
              <a:t>Můžeme tedy říct, že katolická církev, jako právnická osoba</a:t>
            </a:r>
            <a:r>
              <a:rPr lang="cs-CZ" sz="2400" dirty="0" smtClean="0"/>
              <a:t>, </a:t>
            </a:r>
            <a:r>
              <a:rPr lang="cs-CZ" sz="2400" dirty="0"/>
              <a:t>nevystupuje v mezinárodním </a:t>
            </a:r>
            <a:r>
              <a:rPr lang="cs-CZ" sz="2400" dirty="0" smtClean="0"/>
              <a:t>právu</a:t>
            </a:r>
          </a:p>
          <a:p>
            <a:r>
              <a:rPr lang="cs-CZ" sz="2400" dirty="0" smtClean="0"/>
              <a:t>Zástupcem navenek“ je zde: </a:t>
            </a:r>
            <a:r>
              <a:rPr lang="cs-CZ" sz="2400" u="sng" dirty="0"/>
              <a:t>Apoštolský </a:t>
            </a:r>
            <a:r>
              <a:rPr lang="cs-CZ" sz="2400" u="sng" dirty="0" smtClean="0"/>
              <a:t>stolec (nebo Svatý stolec, La Santa Sede)</a:t>
            </a:r>
            <a:r>
              <a:rPr lang="cs-CZ" sz="2400" dirty="0" smtClean="0"/>
              <a:t> </a:t>
            </a:r>
            <a:r>
              <a:rPr lang="cs-CZ" sz="2400" dirty="0"/>
              <a:t>= papež a římská </a:t>
            </a:r>
            <a:r>
              <a:rPr lang="cs-CZ" sz="2400" dirty="0" smtClean="0"/>
              <a:t>kurie (reprezentují </a:t>
            </a:r>
            <a:r>
              <a:rPr lang="cs-CZ" sz="2400" dirty="0"/>
              <a:t>tuto církev v ohledu </a:t>
            </a:r>
            <a:r>
              <a:rPr lang="cs-CZ" sz="2400" dirty="0" smtClean="0"/>
              <a:t>náboženském), zastupují ve </a:t>
            </a:r>
            <a:r>
              <a:rPr lang="cs-CZ" sz="2400" dirty="0"/>
              <a:t>smluvních vztazích se státy i v diplomatické legaci (aktivní i pasivní) vždy na základě zvykového mezinárodního </a:t>
            </a:r>
            <a:r>
              <a:rPr lang="cs-CZ" sz="2400" dirty="0" smtClean="0"/>
              <a:t>práva.</a:t>
            </a:r>
          </a:p>
          <a:p>
            <a:r>
              <a:rPr lang="cs-CZ" sz="2400" u="sng" dirty="0"/>
              <a:t>Stát Vatikán (</a:t>
            </a:r>
            <a:r>
              <a:rPr lang="cs-CZ" sz="2400" u="sng" dirty="0" err="1"/>
              <a:t>Citta</a:t>
            </a:r>
            <a:r>
              <a:rPr lang="cs-CZ" sz="2400" u="sng" dirty="0"/>
              <a:t> </a:t>
            </a:r>
            <a:r>
              <a:rPr lang="cs-CZ" sz="2400" u="sng" dirty="0" err="1"/>
              <a:t>dell</a:t>
            </a:r>
            <a:r>
              <a:rPr lang="cs-CZ" sz="2400" u="sng" dirty="0"/>
              <a:t> </a:t>
            </a:r>
            <a:r>
              <a:rPr lang="cs-CZ" sz="2400" u="sng" dirty="0" err="1"/>
              <a:t>Vaticano</a:t>
            </a:r>
            <a:r>
              <a:rPr lang="cs-CZ" sz="2400" u="sng" dirty="0"/>
              <a:t>)</a:t>
            </a:r>
            <a:r>
              <a:rPr lang="cs-CZ" sz="2400" dirty="0"/>
              <a:t> = mezinárodní jednotka, stát. Má vlastní území, Vojsko (švýcarská garda), občanství (může ho získat osoba z důvodu úřadu, nebo pobytem), legislativu (obstarává ji Apoštolský </a:t>
            </a:r>
            <a:r>
              <a:rPr lang="cs-CZ" sz="2400" dirty="0" smtClean="0"/>
              <a:t>stolec.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60536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Historický kontext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r</a:t>
            </a:r>
            <a:r>
              <a:rPr lang="cs-CZ" sz="1800" b="1" dirty="0"/>
              <a:t>. 313 – 1870: </a:t>
            </a:r>
            <a:r>
              <a:rPr lang="cs-CZ" sz="1800" dirty="0"/>
              <a:t>Ve čtvrtém století církev vystupuje navenek, nemá vlastní stát, ale již začíná aktivní papežská </a:t>
            </a:r>
            <a:r>
              <a:rPr lang="cs-CZ" sz="1800" dirty="0" err="1" smtClean="0"/>
              <a:t>legace.T</a:t>
            </a:r>
            <a:r>
              <a:rPr lang="cs-CZ" sz="1800" dirty="0" smtClean="0"/>
              <a:t> </a:t>
            </a:r>
            <a:r>
              <a:rPr lang="cs-CZ" sz="1800" dirty="0" err="1" smtClean="0"/>
              <a:t>ito</a:t>
            </a:r>
            <a:r>
              <a:rPr lang="cs-CZ" sz="1800" dirty="0" smtClean="0"/>
              <a:t> </a:t>
            </a:r>
            <a:r>
              <a:rPr lang="cs-CZ" sz="1800" dirty="0"/>
              <a:t>legáti jsou vysíláni bud „ad hoc“ nebo jako stálí vyslanci (např. Cařihrad). V osmém století začíná vznikat papežský stát, různými donacemi je získáváno území, a tedy teprve od 8. stol. jsou papežští legáti vyslanci státu.</a:t>
            </a:r>
          </a:p>
          <a:p>
            <a:r>
              <a:rPr lang="cs-CZ" sz="1800" b="1" dirty="0"/>
              <a:t>1870 – 1929: </a:t>
            </a:r>
            <a:r>
              <a:rPr lang="cs-CZ" sz="1800" dirty="0"/>
              <a:t>Anexe papežského státu v rámci sjednocení Itálie, papežský stát tedy neexistuje, ale existuje aktivní i pasivní legace, obvykle založena na základě exteritoriality.</a:t>
            </a:r>
          </a:p>
          <a:p>
            <a:r>
              <a:rPr lang="cs-CZ" sz="1800" b="1" dirty="0"/>
              <a:t>1929 – dodnes: </a:t>
            </a:r>
            <a:r>
              <a:rPr lang="cs-CZ" sz="1800" dirty="0"/>
              <a:t>Svatý stolec  uzavřel roku 1929 s Itálií Lateránské dohody, v níž  jí Itálie přiznala moc nad územím městského Vatikánského státu o rozloze pouhých 44 hektarů. Apoštolský stolec, který reprezentuje věřící katolické církve z celého světa, je přijímán většinou mezinárodního společenství jako</a:t>
            </a:r>
            <a:r>
              <a:rPr lang="cs-CZ" sz="1800" i="1" dirty="0"/>
              <a:t> </a:t>
            </a:r>
            <a:r>
              <a:rPr lang="cs-CZ" sz="1800" dirty="0"/>
              <a:t>rovnocenný partner při uzavírání smluv, i jako subjekt legačního práva. Subjektivita Apoštolského stolce nespočívá na základě územním, nýbrž na historickém a duchovním základě.</a:t>
            </a:r>
          </a:p>
        </p:txBody>
      </p:sp>
    </p:spTree>
    <p:extLst>
      <p:ext uri="{BB962C8B-B14F-4D97-AF65-F5344CB8AC3E}">
        <p14:creationId xmlns:p14="http://schemas.microsoft.com/office/powerpoint/2010/main" val="2346430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Druhy konkordátních smluv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cs-CZ" sz="3500" b="1" dirty="0"/>
              <a:t>konkordáty</a:t>
            </a:r>
            <a:r>
              <a:rPr lang="cs-CZ" sz="3500" dirty="0"/>
              <a:t> </a:t>
            </a:r>
            <a:r>
              <a:rPr lang="cs-CZ" sz="3500" b="1" dirty="0"/>
              <a:t>ve vlastním smyslu </a:t>
            </a:r>
            <a:r>
              <a:rPr lang="cs-CZ" sz="3500" b="1" dirty="0" smtClean="0"/>
              <a:t>slova</a:t>
            </a:r>
            <a:r>
              <a:rPr lang="cs-CZ" sz="3500" dirty="0" smtClean="0"/>
              <a:t>: </a:t>
            </a:r>
            <a:r>
              <a:rPr lang="cs-CZ" sz="3500" dirty="0"/>
              <a:t>smlouvy obsahující relativně podrobnou regulaci všech či takřka všech oblastí společného zájmu, takže doplnění dalšími dílčími smlouvami je tu spíše výjimkou;</a:t>
            </a:r>
          </a:p>
          <a:p>
            <a:pPr lvl="0"/>
            <a:r>
              <a:rPr lang="cs-CZ" sz="3500" b="1" dirty="0"/>
              <a:t>dílčí smlouvy</a:t>
            </a:r>
            <a:r>
              <a:rPr lang="cs-CZ" sz="3500" dirty="0"/>
              <a:t>: regulují pouze vybranou oblast společného zájmu, nejčastěji oblast školství, manželství a výchovy, oblast majetkovou či nemálo významnou oblast právního postavení katolické církve a jejích právnických osob ve státu;</a:t>
            </a:r>
          </a:p>
          <a:p>
            <a:pPr lvl="0"/>
            <a:r>
              <a:rPr lang="cs-CZ" sz="3500" b="1" dirty="0"/>
              <a:t>komplementární soubor dílčích smluv</a:t>
            </a:r>
            <a:r>
              <a:rPr lang="cs-CZ" sz="3500" dirty="0"/>
              <a:t>: smluvní ujednání obsahující podrobnou regulaci všech či takřka všech oblastí společného zájmu, ale nikoli v jedné smlouvě, nýbrž v několika formálně na sobě nezávislých, ale komplementárně se doplňujících dílčích smlouvách (často podepsaných téhož dne);</a:t>
            </a:r>
          </a:p>
          <a:p>
            <a:pPr lvl="0"/>
            <a:r>
              <a:rPr lang="cs-CZ" sz="3500" b="1" dirty="0"/>
              <a:t>základní smlouva s navazujícími dílčími smlouvami</a:t>
            </a:r>
            <a:r>
              <a:rPr lang="cs-CZ" sz="3500" dirty="0"/>
              <a:t>: zásadní smlouvou je základní smlouva, která je sice relativně široká ohledně zahrnutých oblastí společného zájmu, ty však obvykle neřeší do podrobností, jaké jsou obvyklé v konkordátech v úzkém slova smyslu, a na tuto smlouvu navazuje (či má navazovat) řada dílčích smluv, na které text základní smlouvy explicitně odkazuje (formou blanketového odkazu).</a:t>
            </a:r>
          </a:p>
          <a:p>
            <a:r>
              <a:rPr lang="cs-CZ" sz="3500" dirty="0"/>
              <a:t>K těmto základním typům přistupují dva zřídkakdy se vyskytující typy konkordátních smluv, užívané v případě států málo otevřených podrobnější smluvní úpravě:</a:t>
            </a:r>
          </a:p>
          <a:p>
            <a:pPr lvl="0"/>
            <a:r>
              <a:rPr lang="cs-CZ" sz="3500" b="1" dirty="0"/>
              <a:t>malá obecná smlouva</a:t>
            </a:r>
            <a:r>
              <a:rPr lang="cs-CZ" sz="3500" dirty="0"/>
              <a:t>: reguluje obvykle pouze rámcově jen některé oblasti společného zájmu, anebo sice zahrnuje takřka všechny oblasti společného zájmu, ale podává jen základní zásady regulace, aniž předpokládá její budoucí smluvní doplnění;</a:t>
            </a:r>
          </a:p>
          <a:p>
            <a:pPr lvl="0"/>
            <a:r>
              <a:rPr lang="cs-CZ" sz="3500" b="1" dirty="0"/>
              <a:t>modus vivendi</a:t>
            </a:r>
            <a:r>
              <a:rPr lang="cs-CZ" sz="3500" dirty="0"/>
              <a:t>: smlouva spíše prozatímního charakteru, regulující jen některé aktuálně palčivé otázky, a proto ji lze označit spíše jako </a:t>
            </a:r>
            <a:r>
              <a:rPr lang="cs-CZ" sz="3500" i="1" dirty="0" err="1"/>
              <a:t>pactum</a:t>
            </a:r>
            <a:r>
              <a:rPr lang="cs-CZ" sz="3500" i="1" dirty="0"/>
              <a:t> de </a:t>
            </a:r>
            <a:r>
              <a:rPr lang="cs-CZ" sz="3500" i="1" dirty="0" err="1"/>
              <a:t>contrahendo</a:t>
            </a:r>
            <a:r>
              <a:rPr lang="cs-CZ" sz="3500" dirty="0"/>
              <a:t>; dosud byl uzavřen modus vivendi pouze třikrát: v r. 1927/1928 s Československem, v r. 1937 s Ecuadorem a v r. 1964 s Tuniskem.</a:t>
            </a:r>
          </a:p>
          <a:p>
            <a:endParaRPr lang="cs-CZ" sz="35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20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Zásada parity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Zásada paritního přístupu: uzavírání smluv nejen mezi státem a Ap. stolcem ale i mezi státem a nekatolickými církvemi a náboženskými společnostmi</a:t>
            </a:r>
          </a:p>
          <a:p>
            <a:r>
              <a:rPr lang="cs-CZ" dirty="0"/>
              <a:t>Zpravidla je užita konstrukce dosti odlišných smluv/dohod s jednotlivými církvemi a náboženskými společnostmi nebo s větším počtem církví určitého typu, což je vhodné ukázat na příkladu Spolkové republiky Německa. Radikálně odlišná je konstrukce obdobných smluv ve Slovenské republice.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19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Německo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600" b="1" dirty="0"/>
              <a:t>jednotlivé spolkové země </a:t>
            </a:r>
            <a:r>
              <a:rPr lang="cs-CZ" sz="2600" b="1" dirty="0" smtClean="0"/>
              <a:t>mají obvykle </a:t>
            </a:r>
            <a:r>
              <a:rPr lang="cs-CZ" sz="2600" b="1" dirty="0"/>
              <a:t>tři, výjimečně až čtyři </a:t>
            </a:r>
            <a:r>
              <a:rPr lang="cs-CZ" sz="2600" b="1" dirty="0" smtClean="0"/>
              <a:t>smlouvy:</a:t>
            </a:r>
          </a:p>
          <a:p>
            <a:pPr lvl="0"/>
            <a:r>
              <a:rPr lang="cs-CZ" dirty="0"/>
              <a:t>mezinárodní smlouvu se Svatým stolcem (povětšinou typu konkordátu v úzkém slova smyslu) – katolická církev má ve státě tradičně postavení veřejnoprávní korporace;</a:t>
            </a:r>
          </a:p>
          <a:p>
            <a:r>
              <a:rPr lang="cs-CZ" dirty="0"/>
              <a:t>smlouvu s místní zemskou evangelickou církví nebo s více zemskými evangelickými církvemi, existujícími v dané spolkové zemi – tyto církve mají ve státě tradičně postavení veřejnoprávních </a:t>
            </a:r>
            <a:r>
              <a:rPr lang="cs-CZ" dirty="0" smtClean="0"/>
              <a:t>korporací.</a:t>
            </a:r>
          </a:p>
          <a:p>
            <a:r>
              <a:rPr lang="cs-CZ" dirty="0"/>
              <a:t>smlouvu se svazem židovských náboženských obcí – tyto svazy mají ve státě tradičně postavení veřejnoprávní </a:t>
            </a:r>
            <a:r>
              <a:rPr lang="cs-CZ" dirty="0" smtClean="0"/>
              <a:t>korporace</a:t>
            </a:r>
          </a:p>
          <a:p>
            <a:r>
              <a:rPr lang="cs-CZ" dirty="0"/>
              <a:t>smlouvu s tzv. svobodnými evangelickými církvemi, tj. novějšími evangelickými církvemi programově se nevážícími na stát, přičemž zastřešujícím organizacím těchto církví je ve státě přiznáno postavení veřejnoprávní korporace; existence takové smlouvy však je výjimkou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734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Slovensko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Ve Slovenské republice došlo po r. 2000 k vytvoření nového modelu smluv mezi státem a nekatolickými církvemi a náboženskými společnostmi, kdy jsou fakticky uzavírány pouze dvě smlouvy, resp. dohody:</a:t>
            </a:r>
          </a:p>
          <a:p>
            <a:pPr lvl="0"/>
            <a:r>
              <a:rPr lang="cs-CZ" dirty="0"/>
              <a:t>mezinárodní smlouva se Svatým stolcem – v případě Slovenské republiky základní smlouva z r. 2000 </a:t>
            </a:r>
            <a:r>
              <a:rPr lang="cs-CZ" dirty="0" smtClean="0"/>
              <a:t> (</a:t>
            </a:r>
            <a:r>
              <a:rPr lang="la-Latn" i="1" dirty="0"/>
              <a:t>Conventio inter Sanctam Sedem et Slovachiæ Rem </a:t>
            </a:r>
            <a:r>
              <a:rPr lang="la-Latn" i="1" dirty="0" smtClean="0"/>
              <a:t>Publicam</a:t>
            </a:r>
            <a:r>
              <a:rPr lang="cs-CZ" i="1" dirty="0" smtClean="0"/>
              <a:t>) </a:t>
            </a:r>
            <a:r>
              <a:rPr lang="cs-CZ" dirty="0" smtClean="0"/>
              <a:t>s</a:t>
            </a:r>
            <a:r>
              <a:rPr lang="cs-CZ" dirty="0"/>
              <a:t> následnými dílčími smlouvami o duchovní službě v ozbrojených silách a sborech z r. 2002 a o katolické výchově a vzdělávání z r. 2004;</a:t>
            </a:r>
          </a:p>
          <a:p>
            <a:pPr lvl="0"/>
            <a:r>
              <a:rPr lang="cs-CZ" dirty="0"/>
              <a:t>mnohostranné smlouvy/dohody s celou skupinou 11 nekatolických církví působících na Slovensku: základní smlouva z r. 2002 </a:t>
            </a:r>
            <a:r>
              <a:rPr lang="cs-CZ" dirty="0" smtClean="0"/>
              <a:t>(</a:t>
            </a:r>
            <a:r>
              <a:rPr lang="la-Latn" i="1" dirty="0"/>
              <a:t>Conventio inter Sanctam Sedem et Slovachiæ Rem Publicam de spirituali adiumento præstando christifidelibus catholicis, copiarum militarium ac custodum Slovachiæ publicorum consortibus </a:t>
            </a:r>
            <a:r>
              <a:rPr lang="cs-CZ" i="1" dirty="0" smtClean="0"/>
              <a:t>) </a:t>
            </a:r>
            <a:r>
              <a:rPr lang="cs-CZ" dirty="0" smtClean="0"/>
              <a:t>s</a:t>
            </a:r>
            <a:r>
              <a:rPr lang="cs-CZ" dirty="0"/>
              <a:t> následnými dílčími dohodami o duchovní službě v ozbrojených silách a sborech z r. 2004 a o výchově a vzdělávání z r. 2005.</a:t>
            </a:r>
          </a:p>
          <a:p>
            <a:pPr marL="0" indent="0">
              <a:buNone/>
            </a:pPr>
            <a:r>
              <a:rPr lang="cs-CZ" dirty="0"/>
              <a:t>K mnohostranné smlouvě s nekatolickými církvemi mohou se souhlasem všech dosavadních signatářů přistoupit další církve a náboženské společnosti, jednotliví současní signatáři mohou od této smlouvy odstoupit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5474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466</Words>
  <Application>Microsoft Office PowerPoint</Application>
  <PresentationFormat>Předvádění na obrazovce (4:3)</PresentationFormat>
  <Paragraphs>74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Book Antiqua</vt:lpstr>
      <vt:lpstr>Calibri</vt:lpstr>
      <vt:lpstr>Times New Roman</vt:lpstr>
      <vt:lpstr>Motiv sady Office</vt:lpstr>
      <vt:lpstr>4. Právní reprezentace světové katolické církve, mezinárodně-právní postavení Apoštolského stolce, postavení státu Vatikánské město, aktivní papežská legace, úvod do konkordátního práva  </vt:lpstr>
      <vt:lpstr>Terminologie</vt:lpstr>
      <vt:lpstr>Prameny, literatura</vt:lpstr>
      <vt:lpstr>Rozlišení „osob“ </vt:lpstr>
      <vt:lpstr>Historický kontext</vt:lpstr>
      <vt:lpstr>Druhy konkordátních smluv</vt:lpstr>
      <vt:lpstr>Zásada parity</vt:lpstr>
      <vt:lpstr>Německo</vt:lpstr>
      <vt:lpstr>Slovensko</vt:lpstr>
      <vt:lpstr>Česká republika</vt:lpstr>
      <vt:lpstr>Legace - aktivní i pasivní</vt:lpstr>
      <vt:lpstr>Legace vůči státu</vt:lpstr>
      <vt:lpstr>Legace vůči mezinárodním organizacím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České soudnictví římskokatolické církve a nejčastější důvody neplatnosti manželství</dc:title>
  <dc:creator>Monika</dc:creator>
  <cp:lastModifiedBy> </cp:lastModifiedBy>
  <cp:revision>96</cp:revision>
  <dcterms:created xsi:type="dcterms:W3CDTF">2014-09-25T18:11:17Z</dcterms:created>
  <dcterms:modified xsi:type="dcterms:W3CDTF">2016-10-11T12:34:53Z</dcterms:modified>
</cp:coreProperties>
</file>