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8999538" cy="6840538"/>
  <p:notesSz cx="6858000" cy="9144000"/>
  <p:defaultTextStyle>
    <a:defPPr>
      <a:defRPr lang="cs-CZ"/>
    </a:defPPr>
    <a:lvl1pPr marL="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1pPr>
    <a:lvl2pPr marL="452537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2pPr>
    <a:lvl3pPr marL="90507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3pPr>
    <a:lvl4pPr marL="135761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4pPr>
    <a:lvl5pPr marL="181014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5pPr>
    <a:lvl6pPr marL="226268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6pPr>
    <a:lvl7pPr marL="2715219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7pPr>
    <a:lvl8pPr marL="316775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8pPr>
    <a:lvl9pPr marL="3620292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320" y="-102"/>
      </p:cViewPr>
      <p:guideLst>
        <p:guide orient="horz" pos="2154"/>
        <p:guide pos="28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C1901-92BB-4FDD-BA03-8B5D36861ACA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43000"/>
            <a:ext cx="40608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EE4EC-FC1D-4A5C-A5BA-DA124659C1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4033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EE4EC-FC1D-4A5C-A5BA-DA124659C1D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231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0000" y="6450675"/>
            <a:ext cx="6840000" cy="216000"/>
          </a:xfrm>
        </p:spPr>
        <p:txBody>
          <a:bodyPr/>
          <a:lstStyle/>
          <a:p>
            <a:pPr algn="ctr"/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699" y="2904775"/>
            <a:ext cx="3342139" cy="103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57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1980001"/>
            <a:ext cx="7560000" cy="1612866"/>
          </a:xfrm>
        </p:spPr>
        <p:txBody>
          <a:bodyPr anchor="t">
            <a:normAutofit/>
          </a:bodyPr>
          <a:lstStyle>
            <a:lvl1pPr algn="l">
              <a:defRPr sz="2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3592866"/>
            <a:ext cx="7560000" cy="1552712"/>
          </a:xfrm>
        </p:spPr>
        <p:txBody>
          <a:bodyPr/>
          <a:lstStyle>
            <a:lvl1pPr marL="0" indent="0" algn="l">
              <a:buNone/>
              <a:defRPr sz="2362">
                <a:solidFill>
                  <a:schemeClr val="accent2"/>
                </a:solidFill>
              </a:defRPr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721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4380949"/>
            <a:ext cx="7560000" cy="982528"/>
          </a:xfrm>
        </p:spPr>
        <p:txBody>
          <a:bodyPr anchor="t">
            <a:normAutofit/>
          </a:bodyPr>
          <a:lstStyle>
            <a:lvl1pPr algn="ctr">
              <a:defRPr sz="2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5363477"/>
            <a:ext cx="7560000" cy="945883"/>
          </a:xfrm>
        </p:spPr>
        <p:txBody>
          <a:bodyPr/>
          <a:lstStyle>
            <a:lvl1pPr marL="0" indent="0" algn="ctr">
              <a:buNone/>
              <a:defRPr sz="2362">
                <a:solidFill>
                  <a:schemeClr val="accent2"/>
                </a:solidFill>
              </a:defRPr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0000" y="6450675"/>
            <a:ext cx="6840000" cy="216000"/>
          </a:xfrm>
        </p:spPr>
        <p:txBody>
          <a:bodyPr/>
          <a:lstStyle/>
          <a:p>
            <a:pPr algn="ctr"/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915" y="1260000"/>
            <a:ext cx="2203708" cy="182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24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349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462400"/>
            <a:ext cx="3622702" cy="3898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298" y="2462400"/>
            <a:ext cx="3622702" cy="3898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38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7560000" cy="748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368800"/>
            <a:ext cx="3621600" cy="693376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3151650"/>
            <a:ext cx="3621600" cy="32095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400" y="2368800"/>
            <a:ext cx="3621600" cy="693376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00" y="3151650"/>
            <a:ext cx="3621600" cy="32095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27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472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1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3004102" cy="748800"/>
          </a:xfrm>
        </p:spPr>
        <p:txBody>
          <a:bodyPr anchor="b">
            <a:normAutofit/>
          </a:bodyPr>
          <a:lstStyle>
            <a:lvl1pPr>
              <a:defRPr sz="2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1620000"/>
            <a:ext cx="4454024" cy="473328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968"/>
            </a:lvl6pPr>
            <a:lvl7pPr>
              <a:defRPr sz="1968"/>
            </a:lvl7pPr>
            <a:lvl8pPr>
              <a:defRPr sz="1968"/>
            </a:lvl8pPr>
            <a:lvl9pPr>
              <a:defRPr sz="1968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458274"/>
            <a:ext cx="3004102" cy="3902926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85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7560000" cy="74808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460567"/>
            <a:ext cx="7560000" cy="389866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450675"/>
            <a:ext cx="7118902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3593" y="6450675"/>
            <a:ext cx="316407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3B6205-E093-439F-9685-8F7A4FC3F425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2560325" cy="71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032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3" r:id="rId2"/>
    <p:sldLayoutId id="2147483685" r:id="rId3"/>
    <p:sldLayoutId id="2147483674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hf sldNum="0" hdr="0" dt="0"/>
  <p:txStyles>
    <p:titleStyle>
      <a:lvl1pPr algn="l" defTabSz="899952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66700" indent="-266700" algn="l" defTabSz="899952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−"/>
        <a:defRPr sz="200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39750" indent="-273050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8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6450" indent="-266700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6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71563" indent="-265113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46200" indent="-27463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474869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924846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374822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824798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1pPr>
      <a:lvl2pPr marL="449976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99952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349929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1799905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249881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699857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149834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59981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altLang="cs-CZ" sz="4000" dirty="0">
                <a:solidFill>
                  <a:schemeClr val="tx1"/>
                </a:solidFill>
              </a:rPr>
              <a:t>Křesťanské myšlení o právu</a:t>
            </a:r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4114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Sv. Augustin – teorie státu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500" dirty="0"/>
              <a:t>Stát je nutným a užitečným zřízením, má udržet na uzdě lidskou hříšnost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500" dirty="0"/>
              <a:t>Cílem státu je udržovat mír a spravedlnost na světě </a:t>
            </a:r>
            <a:r>
              <a:rPr lang="cs-CZ" altLang="cs-CZ" sz="2500" dirty="0" smtClean="0"/>
              <a:t>– „Co je </a:t>
            </a:r>
            <a:r>
              <a:rPr lang="cs-CZ" altLang="cs-CZ" sz="2500" dirty="0"/>
              <a:t>stát bez spravedlnosti? Banda lupičů</a:t>
            </a:r>
            <a:r>
              <a:rPr lang="cs-CZ" altLang="cs-CZ" sz="2500" dirty="0" smtClean="0"/>
              <a:t>!“</a:t>
            </a:r>
            <a:endParaRPr lang="cs-CZ" altLang="cs-CZ" sz="2500" dirty="0"/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500" dirty="0"/>
              <a:t>Stát v morálním smyslu podléhá</a:t>
            </a:r>
            <a:r>
              <a:rPr lang="cs-CZ" altLang="cs-CZ" sz="2500" b="1" dirty="0"/>
              <a:t> </a:t>
            </a:r>
            <a:r>
              <a:rPr lang="cs-CZ" altLang="cs-CZ" sz="2500" dirty="0"/>
              <a:t>církvi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500" dirty="0"/>
              <a:t>Augustinovi následovníci zformulovali ideu svrchovanosti papežské moci – 800 – vznik svaté říše římské (univerzálního křesťanského impéria v západní Evropě)</a:t>
            </a:r>
          </a:p>
        </p:txBody>
      </p:sp>
    </p:spTree>
    <p:extLst>
      <p:ext uri="{BB962C8B-B14F-4D97-AF65-F5344CB8AC3E}">
        <p14:creationId xmlns:p14="http://schemas.microsoft.com/office/powerpoint/2010/main" val="515487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Sv. Augustin – přirozené právo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100" dirty="0"/>
              <a:t>Přirozené právo je objektivní realitou, rozumem či vůlí Boha, který je centrem veškerého řádu světa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100" b="1" dirty="0"/>
              <a:t>Základní princip</a:t>
            </a:r>
            <a:r>
              <a:rPr lang="cs-CZ" altLang="cs-CZ" sz="2100" dirty="0"/>
              <a:t>: „Nečiň jiným, co nechceš, aby oni činili tobě.“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100" dirty="0"/>
              <a:t>Vyčerpávajícím způsobem je tento řád představen a autoritativně vyjádřen v Bibli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100" dirty="0"/>
              <a:t>Do lidského srdce a intelektu už ale není vepsán tak přirozeně, jak to chápali antičtí autoři, prosazuje se teprve </a:t>
            </a:r>
            <a:r>
              <a:rPr lang="cs-CZ" altLang="cs-CZ" sz="2100" b="1" dirty="0"/>
              <a:t>aktem vůle </a:t>
            </a:r>
            <a:r>
              <a:rPr lang="cs-CZ" altLang="cs-CZ" sz="2100" dirty="0" smtClean="0"/>
              <a:t>– člověk ho </a:t>
            </a:r>
            <a:r>
              <a:rPr lang="cs-CZ" altLang="cs-CZ" sz="2100" dirty="0"/>
              <a:t>může, ale nemusí přijmout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100" dirty="0"/>
              <a:t>Pozitivní právo si lidé vytvářejí tím, že božské ustanovení ve své duši přetlumočí do jazyka pravidel </a:t>
            </a:r>
          </a:p>
        </p:txBody>
      </p:sp>
    </p:spTree>
    <p:extLst>
      <p:ext uri="{BB962C8B-B14F-4D97-AF65-F5344CB8AC3E}">
        <p14:creationId xmlns:p14="http://schemas.microsoft.com/office/powerpoint/2010/main" val="3087838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Scholastika</a:t>
            </a:r>
            <a:r>
              <a:rPr lang="cs-CZ" altLang="cs-CZ" dirty="0" smtClean="0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Odvozeno od „</a:t>
            </a:r>
            <a:r>
              <a:rPr lang="cs-CZ" altLang="cs-CZ" sz="2600" dirty="0" err="1" smtClean="0"/>
              <a:t>schola</a:t>
            </a:r>
            <a:r>
              <a:rPr lang="cs-CZ" altLang="cs-CZ" sz="2600" dirty="0" smtClean="0"/>
              <a:t>“ – rozvoj křesťanské filozofie na školách a univerzitách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b="1" dirty="0" smtClean="0"/>
              <a:t>Raná </a:t>
            </a:r>
            <a:r>
              <a:rPr lang="cs-CZ" altLang="cs-CZ" sz="2600" dirty="0" smtClean="0"/>
              <a:t>scholastika (9. – 12. stol.) – </a:t>
            </a:r>
            <a:r>
              <a:rPr lang="cs-CZ" altLang="cs-CZ" sz="2600" dirty="0" err="1" smtClean="0"/>
              <a:t>Pierre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Abélard</a:t>
            </a:r>
            <a:r>
              <a:rPr lang="cs-CZ" altLang="cs-CZ" sz="2600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b="1" dirty="0" smtClean="0"/>
              <a:t>Vrcholná </a:t>
            </a:r>
            <a:r>
              <a:rPr lang="cs-CZ" altLang="cs-CZ" sz="2600" dirty="0" smtClean="0"/>
              <a:t>scholastika (13. stol.) – Albert Veliký, Tomáš Akvinský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b="1" dirty="0" smtClean="0"/>
              <a:t>Pozdní</a:t>
            </a:r>
            <a:r>
              <a:rPr lang="cs-CZ" altLang="cs-CZ" sz="2600" dirty="0" smtClean="0"/>
              <a:t> scholastika (14. – 15. stol.) – </a:t>
            </a:r>
            <a:r>
              <a:rPr lang="cs-CZ" altLang="cs-CZ" sz="2600" dirty="0" err="1" smtClean="0"/>
              <a:t>Duns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Scotus</a:t>
            </a:r>
            <a:r>
              <a:rPr lang="cs-CZ" altLang="cs-CZ" sz="2600" dirty="0" smtClean="0"/>
              <a:t>, William z </a:t>
            </a:r>
            <a:r>
              <a:rPr lang="cs-CZ" altLang="cs-CZ" sz="2600" dirty="0" err="1" smtClean="0"/>
              <a:t>Ockhamu</a:t>
            </a:r>
            <a:r>
              <a:rPr lang="cs-CZ" altLang="cs-CZ" sz="2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4642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 smtClean="0">
                <a:solidFill>
                  <a:schemeClr val="tx1"/>
                </a:solidFill>
              </a:rPr>
              <a:t>Sv. Tomáš Akvinský (1225 – 1274)</a:t>
            </a:r>
          </a:p>
        </p:txBody>
      </p:sp>
      <p:pic>
        <p:nvPicPr>
          <p:cNvPr id="15363" name="Zástupný symbol pro obsah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3360" y="2486029"/>
            <a:ext cx="2267071" cy="3448771"/>
          </a:xfrm>
        </p:spPr>
      </p:pic>
      <p:sp>
        <p:nvSpPr>
          <p:cNvPr id="15364" name="Zástupný symbol pro obsah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Pocházel ze starého italského šlechtického rodu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Přednášel filosofii a teologii v Paříži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Zemřel cestou na Druhý lyonský koncil</a:t>
            </a:r>
          </a:p>
        </p:txBody>
      </p:sp>
    </p:spTree>
    <p:extLst>
      <p:ext uri="{BB962C8B-B14F-4D97-AF65-F5344CB8AC3E}">
        <p14:creationId xmlns:p14="http://schemas.microsoft.com/office/powerpoint/2010/main" val="220861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Tomáš Akvinský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500" dirty="0"/>
              <a:t>Byl katolický filosof a teolog </a:t>
            </a:r>
            <a:r>
              <a:rPr lang="cs-CZ" altLang="cs-CZ" sz="2500" b="1" dirty="0"/>
              <a:t>scholastické</a:t>
            </a:r>
            <a:r>
              <a:rPr lang="cs-CZ" altLang="cs-CZ" sz="2500" dirty="0"/>
              <a:t> tradice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500" dirty="0"/>
              <a:t>V římskokatolické církvi platí za jednu z největších teologických autorit – za svatého byl prohlášen roku 1323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500" dirty="0"/>
              <a:t>Jeho zásluhou se základní tendence řecké filosofie dále šířily ve filosofii křesťanské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500" dirty="0"/>
              <a:t>Tomášovo dílo je velice bohaté i na závěry z oblasti státu a </a:t>
            </a:r>
            <a:r>
              <a:rPr lang="cs-CZ" altLang="cs-CZ" sz="2500" dirty="0" smtClean="0"/>
              <a:t>práva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500" dirty="0" smtClean="0"/>
              <a:t>Obsaženy </a:t>
            </a:r>
            <a:r>
              <a:rPr lang="cs-CZ" altLang="cs-CZ" sz="2500" dirty="0"/>
              <a:t>jsou ve třech článcích první a druhé části </a:t>
            </a:r>
            <a:r>
              <a:rPr lang="cs-CZ" altLang="cs-CZ" sz="2500" b="1" dirty="0" err="1"/>
              <a:t>Theologické</a:t>
            </a:r>
            <a:r>
              <a:rPr lang="cs-CZ" altLang="cs-CZ" sz="2500" b="1" dirty="0"/>
              <a:t> </a:t>
            </a:r>
            <a:r>
              <a:rPr lang="cs-CZ" altLang="cs-CZ" sz="2500" b="1" dirty="0" err="1"/>
              <a:t>summy</a:t>
            </a:r>
            <a:r>
              <a:rPr lang="cs-CZ" altLang="cs-CZ" sz="2500" dirty="0"/>
              <a:t> a ve třetí knize </a:t>
            </a:r>
            <a:r>
              <a:rPr lang="cs-CZ" altLang="cs-CZ" sz="2500" b="1" dirty="0" err="1"/>
              <a:t>Summy</a:t>
            </a:r>
            <a:r>
              <a:rPr lang="cs-CZ" altLang="cs-CZ" sz="2500" b="1" dirty="0"/>
              <a:t> proti pohanům</a:t>
            </a:r>
            <a:r>
              <a:rPr lang="cs-CZ" altLang="cs-CZ" sz="2500" dirty="0"/>
              <a:t> 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485868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T. Akvinský – víra a rozum I.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500" dirty="0"/>
              <a:t>Tomáš vymezil hranice mezi vírou a rozumem, pokusil se je vzájemně uvést do harmonie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500" dirty="0"/>
              <a:t>Pravda je podle něj jen jedna, ale vedou k ní dvě cesty, cesta rozumu a cesta víry, tj. cesta zjevené pravdy, která je poznatelná lidským rozumem podobně jako pravdy přírody (tj. přirozeného světa).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500" dirty="0"/>
              <a:t>Stejně tak je možné obhájit rozumem existenci Boha.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500" dirty="0"/>
              <a:t>Rozum a víra pocházejí od Boha a nemohou si odporovat, v jejich syntéze má však víra určitou přednost</a:t>
            </a:r>
          </a:p>
        </p:txBody>
      </p:sp>
    </p:spTree>
    <p:extLst>
      <p:ext uri="{BB962C8B-B14F-4D97-AF65-F5344CB8AC3E}">
        <p14:creationId xmlns:p14="http://schemas.microsoft.com/office/powerpoint/2010/main" val="2656668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T. Akvinský – víra a rozum II.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Tomáš formuloval celkem pět </a:t>
            </a:r>
            <a:r>
              <a:rPr lang="cs-CZ" altLang="cs-CZ" sz="2400" dirty="0" smtClean="0"/>
              <a:t>důkazů existence Boha (inspiroval se Aristotelovou metodikou a </a:t>
            </a:r>
            <a:r>
              <a:rPr lang="cs-CZ" altLang="cs-CZ" sz="2400" dirty="0"/>
              <a:t>učením </a:t>
            </a:r>
            <a:r>
              <a:rPr lang="cs-CZ" altLang="cs-CZ" sz="2400" dirty="0" smtClean="0"/>
              <a:t>Augustinovým):</a:t>
            </a:r>
            <a:endParaRPr lang="cs-CZ" altLang="cs-CZ" sz="2400" dirty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2200" dirty="0"/>
              <a:t>z pohybu (změny) lze usuzovat, že musí existovat prvotní impuls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2200" dirty="0"/>
              <a:t>vše má svou příčinu, musí však existovat prvotní příčina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2200" dirty="0"/>
              <a:t>věci existují nebo neexistují; to, že existují, způsobuje nějaká nutnost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2200" dirty="0"/>
              <a:t>skutečnost je rozdělena dle stupňů dokonalosti, musí však existovat nejvyšší stupeň dokonalosti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2200" dirty="0"/>
              <a:t>v uspořádání věcí je smysl, stejně jako ve směřování věcí, musí však existovat něco, co dané věci </a:t>
            </a:r>
            <a:r>
              <a:rPr lang="cs-CZ" altLang="cs-CZ" sz="2200" dirty="0" smtClean="0"/>
              <a:t>řídí</a:t>
            </a:r>
            <a:endParaRPr lang="cs-CZ" altLang="cs-CZ" sz="2200" dirty="0"/>
          </a:p>
        </p:txBody>
      </p:sp>
    </p:spTree>
    <p:extLst>
      <p:ext uri="{BB962C8B-B14F-4D97-AF65-F5344CB8AC3E}">
        <p14:creationId xmlns:p14="http://schemas.microsoft.com/office/powerpoint/2010/main" val="41056802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T. Akvinský – přirozené právo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b="1" dirty="0"/>
              <a:t>Lex </a:t>
            </a:r>
            <a:r>
              <a:rPr lang="cs-CZ" altLang="cs-CZ" sz="2400" b="1" dirty="0" err="1"/>
              <a:t>aeterna</a:t>
            </a:r>
            <a:r>
              <a:rPr lang="cs-CZ" altLang="cs-CZ" sz="2400" b="1" dirty="0"/>
              <a:t> (věčný zákon)</a:t>
            </a:r>
            <a:r>
              <a:rPr lang="cs-CZ" altLang="cs-CZ" sz="2400" dirty="0"/>
              <a:t> – zdrojem je Bůh, vyjadřuje vztah Boha a světa a je univerzální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b="1" dirty="0"/>
              <a:t>Lex </a:t>
            </a:r>
            <a:r>
              <a:rPr lang="cs-CZ" altLang="cs-CZ" sz="2400" b="1" dirty="0" err="1"/>
              <a:t>naturalis</a:t>
            </a:r>
            <a:r>
              <a:rPr lang="cs-CZ" altLang="cs-CZ" sz="2400" b="1" dirty="0"/>
              <a:t> (přirozený zákon)</a:t>
            </a:r>
            <a:r>
              <a:rPr lang="cs-CZ" altLang="cs-CZ" sz="2400" dirty="0"/>
              <a:t> – je výsledkem účasti rozumných lidských stvoření na věčném zákonu, odvozen z přírody (čiň dobro a vyhni se zlu)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b="1" dirty="0"/>
              <a:t>Lex humana (lidský zákon)</a:t>
            </a:r>
            <a:r>
              <a:rPr lang="cs-CZ" altLang="cs-CZ" sz="2400" dirty="0"/>
              <a:t> – precizuje obsah přirozeného práva a zaplňuje v něm mezery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b="1" dirty="0"/>
              <a:t>Lex divina (božské pozitivní právo)</a:t>
            </a:r>
            <a:r>
              <a:rPr lang="cs-CZ" altLang="cs-CZ" sz="2400" dirty="0"/>
              <a:t> – obsaženo v církevní nauce a v Bibli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I nespravedlivý zákon je projevem vlády, která pochází od Boha</a:t>
            </a:r>
          </a:p>
        </p:txBody>
      </p:sp>
    </p:spTree>
    <p:extLst>
      <p:ext uri="{BB962C8B-B14F-4D97-AF65-F5344CB8AC3E}">
        <p14:creationId xmlns:p14="http://schemas.microsoft.com/office/powerpoint/2010/main" val="26880212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T. Akvinský – stát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Bůh je zdrojem řádu, do něhož patří i stát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Stát je silou, která drží společnost pohromadě, je to </a:t>
            </a:r>
            <a:r>
              <a:rPr lang="cs-CZ" altLang="cs-CZ" sz="2400" b="1" dirty="0"/>
              <a:t>rozumné ustanovení k obecnému blahu</a:t>
            </a:r>
            <a:r>
              <a:rPr lang="cs-CZ" altLang="cs-CZ" sz="2400" dirty="0"/>
              <a:t> – stát je autonomním, přirozeným společenstvím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V rámci řádu je důležitý princip hierarchie – každý má své místo a musí poslouchat nadřízené – poddaní musí poslouchat vládce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Křesťanští panovníci podléhají papeži, kterému patří nejvyšší správa, ale zasahuje jen v závažných případech </a:t>
            </a:r>
          </a:p>
        </p:txBody>
      </p:sp>
    </p:spTree>
    <p:extLst>
      <p:ext uri="{BB962C8B-B14F-4D97-AF65-F5344CB8AC3E}">
        <p14:creationId xmlns:p14="http://schemas.microsoft.com/office/powerpoint/2010/main" val="16222071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T. Akvinský – státní formy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Získávání soukromého majetku je důsledkem přirozeného práva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Prohlašuje za nejpřirozenější formu státu </a:t>
            </a:r>
            <a:r>
              <a:rPr lang="cs-CZ" altLang="cs-CZ" sz="2600" b="1" dirty="0" smtClean="0"/>
              <a:t>monarchii </a:t>
            </a:r>
            <a:r>
              <a:rPr lang="cs-CZ" altLang="cs-CZ" sz="2600" dirty="0" smtClean="0"/>
              <a:t>– vláda jedince, která je lepší zárukou pořádku (analogie Boha)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Špatné formy vlády – tyranie, oligarchie, demokracie</a:t>
            </a:r>
          </a:p>
        </p:txBody>
      </p:sp>
    </p:spTree>
    <p:extLst>
      <p:ext uri="{BB962C8B-B14F-4D97-AF65-F5344CB8AC3E}">
        <p14:creationId xmlns:p14="http://schemas.microsoft.com/office/powerpoint/2010/main" val="2556119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Rané křesťanství I.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Navazuje na židovské náboženství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Univerzalismus – důraz na spolupráci mezi národy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Humanismus – lidé jsou dětmi jediného otce – Boha, úcta k jednotlivci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Víra v posmrtný život – cenu má jen </a:t>
            </a:r>
            <a:r>
              <a:rPr lang="cs-CZ" altLang="cs-CZ" sz="2600" dirty="0" smtClean="0"/>
              <a:t>Boží království</a:t>
            </a:r>
            <a:endParaRPr lang="cs-CZ" alt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25829396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Novotomismus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400" b="1" dirty="0"/>
              <a:t>Novotomismus</a:t>
            </a:r>
            <a:r>
              <a:rPr lang="cs-CZ" altLang="cs-CZ" sz="2400" dirty="0"/>
              <a:t> či </a:t>
            </a:r>
            <a:r>
              <a:rPr lang="cs-CZ" altLang="cs-CZ" sz="2400" b="1" dirty="0" err="1"/>
              <a:t>neotomismus</a:t>
            </a:r>
            <a:r>
              <a:rPr lang="cs-CZ" altLang="cs-CZ" sz="2400" dirty="0"/>
              <a:t> je novodobá forma tomismu. Představuje aktivní návrat k základním ideám této filosofie.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400" dirty="0"/>
              <a:t>Je jedním z hlavních směrů moderní filosofie a patří k tzv. novoscholastické filosofii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400" dirty="0"/>
              <a:t>Novotomismus byl inspirován encyklikou papeže Lva XIII. </a:t>
            </a:r>
            <a:r>
              <a:rPr lang="cs-CZ" altLang="cs-CZ" sz="2400" b="1" i="1" dirty="0" err="1"/>
              <a:t>Aeterni</a:t>
            </a:r>
            <a:r>
              <a:rPr lang="cs-CZ" altLang="cs-CZ" sz="2400" b="1" i="1" dirty="0"/>
              <a:t> </a:t>
            </a:r>
            <a:r>
              <a:rPr lang="cs-CZ" altLang="cs-CZ" sz="2400" b="1" i="1" dirty="0" err="1"/>
              <a:t>Patris</a:t>
            </a:r>
            <a:r>
              <a:rPr lang="cs-CZ" altLang="cs-CZ" sz="2400" dirty="0"/>
              <a:t> z roku 1879 </a:t>
            </a:r>
            <a:r>
              <a:rPr lang="cs-CZ" altLang="cs-CZ" sz="2400" dirty="0" smtClean="0"/>
              <a:t>– tomismus ukotvila </a:t>
            </a:r>
            <a:r>
              <a:rPr lang="cs-CZ" altLang="cs-CZ" sz="2400" dirty="0"/>
              <a:t>jako oficiální filosofii katolické církve a záruku obrození moderní křesťanské kultury</a:t>
            </a:r>
          </a:p>
        </p:txBody>
      </p:sp>
    </p:spTree>
    <p:extLst>
      <p:ext uri="{BB962C8B-B14F-4D97-AF65-F5344CB8AC3E}">
        <p14:creationId xmlns:p14="http://schemas.microsoft.com/office/powerpoint/2010/main" val="2172002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Rané křesťanství II.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/>
              <a:t>Stát a právo nemají větší význam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/>
              <a:t>První křesťané jsou k veřejnému životu a ke státnímu zřízení indiferentní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/>
              <a:t>Nenalézáme žádné právní koncepce a evangelia také nejsou právními kodexy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/>
              <a:t>Křesťané si ale osvojili myšlenku přirozeného práva </a:t>
            </a:r>
            <a:r>
              <a:rPr lang="cs-CZ" altLang="cs-CZ" sz="2600" dirty="0" smtClean="0"/>
              <a:t>– idea nejvyššího </a:t>
            </a:r>
            <a:r>
              <a:rPr lang="cs-CZ" altLang="cs-CZ" sz="2600" dirty="0"/>
              <a:t>zákonodárce a idea cílů, které stojí nad státem, právem i morálkou obce </a:t>
            </a:r>
          </a:p>
        </p:txBody>
      </p:sp>
    </p:spTree>
    <p:extLst>
      <p:ext uri="{BB962C8B-B14F-4D97-AF65-F5344CB8AC3E}">
        <p14:creationId xmlns:p14="http://schemas.microsoft.com/office/powerpoint/2010/main" val="1179983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Rané křesťanství III.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Postupně dochází k přehodnocení původního postoje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Křesťanství se „pořečťuje“ a „pořímšťuje“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Křesťanští myslitelé se zajímají o stát a právo a navazují na řeckou filozofii</a:t>
            </a:r>
          </a:p>
        </p:txBody>
      </p:sp>
    </p:spTree>
    <p:extLst>
      <p:ext uri="{BB962C8B-B14F-4D97-AF65-F5344CB8AC3E}">
        <p14:creationId xmlns:p14="http://schemas.microsoft.com/office/powerpoint/2010/main" val="2196611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Patristika (2. – 7. stol</a:t>
            </a:r>
            <a:r>
              <a:rPr lang="cs-CZ" altLang="cs-CZ" sz="3200" dirty="0" smtClean="0">
                <a:solidFill>
                  <a:schemeClr val="tx1"/>
                </a:solidFill>
              </a:rPr>
              <a:t>.)</a:t>
            </a:r>
            <a:endParaRPr lang="cs-CZ" altLang="cs-CZ" sz="3200" dirty="0" smtClean="0">
              <a:solidFill>
                <a:schemeClr val="tx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500" dirty="0"/>
              <a:t>Ve 2. století se pevněji zformovala křesťanská inteligence </a:t>
            </a:r>
            <a:r>
              <a:rPr lang="cs-CZ" altLang="cs-CZ" sz="2500" dirty="0" smtClean="0"/>
              <a:t>– apoštolové a </a:t>
            </a:r>
            <a:r>
              <a:rPr lang="cs-CZ" altLang="cs-CZ" sz="2500" dirty="0"/>
              <a:t>kazatelé, kteří učili slovu božímu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500" dirty="0"/>
              <a:t>Z řad těchto lidí vybírá církev své otce (</a:t>
            </a:r>
            <a:r>
              <a:rPr lang="cs-CZ" altLang="cs-CZ" sz="2500" dirty="0" err="1"/>
              <a:t>patres</a:t>
            </a:r>
            <a:r>
              <a:rPr lang="cs-CZ" altLang="cs-CZ" sz="2500" dirty="0"/>
              <a:t>) </a:t>
            </a:r>
            <a:r>
              <a:rPr lang="cs-CZ" altLang="cs-CZ" sz="2500" dirty="0" smtClean="0"/>
              <a:t>– sv. Ambrož</a:t>
            </a:r>
            <a:r>
              <a:rPr lang="cs-CZ" altLang="cs-CZ" sz="2500" dirty="0"/>
              <a:t>, sv. Jeroným, sv. Augustin a sv. Řehoř Veliký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500" dirty="0"/>
              <a:t>Zkultivovali řeckou filosofii a sami produkovali filozofickou literaturu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500" dirty="0"/>
              <a:t>Patristika znamenala první teologicko-filozofické vyjádření křesťanské víry </a:t>
            </a:r>
          </a:p>
        </p:txBody>
      </p:sp>
    </p:spTree>
    <p:extLst>
      <p:ext uri="{BB962C8B-B14F-4D97-AF65-F5344CB8AC3E}">
        <p14:creationId xmlns:p14="http://schemas.microsoft.com/office/powerpoint/2010/main" val="1994263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Patristika II.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Křesťané si začínají uvědomovat, že konec světa hned tak nenadejde a že si musí najít ve světě své místo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Ve 3. století byla v Alexandrii založena první křesťanská bohoslovecká škola, kde se formovaly i názory na stát a právo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Počátkem 4. století už křesťanství silně prorůstá do společenské a politické struktury Říma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b="1" dirty="0"/>
              <a:t>Toleranční (milánský) edikt</a:t>
            </a:r>
            <a:r>
              <a:rPr lang="cs-CZ" altLang="cs-CZ" sz="2400" dirty="0"/>
              <a:t> (313) </a:t>
            </a:r>
            <a:r>
              <a:rPr lang="cs-CZ" altLang="cs-CZ" sz="2400" dirty="0" smtClean="0"/>
              <a:t>– vyhlásil obecnou </a:t>
            </a:r>
            <a:r>
              <a:rPr lang="cs-CZ" altLang="cs-CZ" sz="2400" dirty="0"/>
              <a:t>svobodu vyznání </a:t>
            </a:r>
          </a:p>
        </p:txBody>
      </p:sp>
    </p:spTree>
    <p:extLst>
      <p:ext uri="{BB962C8B-B14F-4D97-AF65-F5344CB8AC3E}">
        <p14:creationId xmlns:p14="http://schemas.microsoft.com/office/powerpoint/2010/main" val="3712162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 smtClean="0">
                <a:solidFill>
                  <a:schemeClr val="tx1"/>
                </a:solidFill>
              </a:rPr>
              <a:t>Sv. Augustin (354 – 430) </a:t>
            </a:r>
          </a:p>
        </p:txBody>
      </p:sp>
      <p:pic>
        <p:nvPicPr>
          <p:cNvPr id="9219" name="Zástupný symbol pro obsah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07735" y="2598455"/>
            <a:ext cx="2343630" cy="3230254"/>
          </a:xfrm>
        </p:spPr>
      </p:pic>
      <p:sp>
        <p:nvSpPr>
          <p:cNvPr id="9220" name="Zástupný symbol pro obsah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2400" dirty="0"/>
              <a:t>V mládí žil nevázaným životem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400" dirty="0"/>
              <a:t>Vyučoval rétoriku v Římě a Miláně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400" dirty="0"/>
              <a:t>Roku 387 se nechal pokřtít milánským biskupem sv. Ambrožem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400" dirty="0"/>
              <a:t>Roku 393 se stal ve městě </a:t>
            </a:r>
            <a:r>
              <a:rPr lang="cs-CZ" altLang="cs-CZ" sz="2400" dirty="0" err="1"/>
              <a:t>Hippo</a:t>
            </a:r>
            <a:r>
              <a:rPr lang="cs-CZ" altLang="cs-CZ" sz="2400" dirty="0"/>
              <a:t> </a:t>
            </a:r>
            <a:r>
              <a:rPr lang="cs-CZ" altLang="cs-CZ" sz="2400" dirty="0" err="1"/>
              <a:t>Regius</a:t>
            </a:r>
            <a:r>
              <a:rPr lang="cs-CZ" altLang="cs-CZ" sz="2400" dirty="0"/>
              <a:t> biskupem</a:t>
            </a:r>
          </a:p>
        </p:txBody>
      </p:sp>
    </p:spTree>
    <p:extLst>
      <p:ext uri="{BB962C8B-B14F-4D97-AF65-F5344CB8AC3E}">
        <p14:creationId xmlns:p14="http://schemas.microsoft.com/office/powerpoint/2010/main" val="2158219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Augustinus Aurelius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/>
              <a:t>Jeden z nejvýznamnějších raně křesťanských filozofů a teologů, představitel latinské </a:t>
            </a:r>
            <a:r>
              <a:rPr lang="cs-CZ" altLang="cs-CZ" sz="2600" b="1" dirty="0"/>
              <a:t>platónsky</a:t>
            </a:r>
            <a:r>
              <a:rPr lang="cs-CZ" altLang="cs-CZ" sz="2600" dirty="0"/>
              <a:t> orientované patristiky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/>
              <a:t>Dal křesťanskému učení pevný filosofický rámec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/>
              <a:t>Díla: Spisy proti akademikům, O blaženém životě, </a:t>
            </a:r>
            <a:r>
              <a:rPr lang="cs-CZ" altLang="cs-CZ" sz="2600" b="1" dirty="0"/>
              <a:t>O boží obci</a:t>
            </a:r>
            <a:r>
              <a:rPr lang="cs-CZ" altLang="cs-CZ" sz="2600" dirty="0"/>
              <a:t> a Vyznání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/>
              <a:t>Z komplexu antické vzdělanosti vybral Augustin vše, co bylo přínosem pro křesťanství  </a:t>
            </a:r>
          </a:p>
        </p:txBody>
      </p:sp>
    </p:spTree>
    <p:extLst>
      <p:ext uri="{BB962C8B-B14F-4D97-AF65-F5344CB8AC3E}">
        <p14:creationId xmlns:p14="http://schemas.microsoft.com/office/powerpoint/2010/main" val="4114451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Sv. Augustin – O boží obci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300" dirty="0"/>
              <a:t>Vývoj světa </a:t>
            </a:r>
            <a:r>
              <a:rPr lang="cs-CZ" altLang="cs-CZ" sz="2300" dirty="0" smtClean="0"/>
              <a:t>jako </a:t>
            </a:r>
            <a:r>
              <a:rPr lang="cs-CZ" altLang="cs-CZ" sz="2300" dirty="0"/>
              <a:t>boj dvou mystických </a:t>
            </a:r>
            <a:r>
              <a:rPr lang="cs-CZ" altLang="cs-CZ" sz="2300" dirty="0" smtClean="0"/>
              <a:t>společenství </a:t>
            </a:r>
            <a:r>
              <a:rPr lang="cs-CZ" altLang="cs-CZ" sz="2300" dirty="0"/>
              <a:t>– </a:t>
            </a:r>
            <a:r>
              <a:rPr lang="cs-CZ" altLang="cs-CZ" sz="2300" b="1" dirty="0"/>
              <a:t>Boží stát</a:t>
            </a:r>
            <a:r>
              <a:rPr lang="cs-CZ" altLang="cs-CZ" sz="2300" dirty="0"/>
              <a:t> křesťanů s </a:t>
            </a:r>
            <a:r>
              <a:rPr lang="cs-CZ" altLang="cs-CZ" sz="2300" b="1" dirty="0"/>
              <a:t>pozemským státem</a:t>
            </a:r>
            <a:r>
              <a:rPr lang="cs-CZ" altLang="cs-CZ" sz="2300" dirty="0"/>
              <a:t> neustále zápasí o převahu, dokud nezvítězí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300" dirty="0"/>
              <a:t>Pozemská říše je nedokonalá, tvořená hřešícími </a:t>
            </a:r>
            <a:r>
              <a:rPr lang="cs-CZ" altLang="cs-CZ" sz="2300" dirty="0" smtClean="0"/>
              <a:t>bytostmi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300" dirty="0" smtClean="0"/>
              <a:t>Boží </a:t>
            </a:r>
            <a:r>
              <a:rPr lang="cs-CZ" altLang="cs-CZ" sz="2300" dirty="0"/>
              <a:t>stát je </a:t>
            </a:r>
            <a:r>
              <a:rPr lang="cs-CZ" altLang="cs-CZ" sz="2300" dirty="0" smtClean="0"/>
              <a:t>pravým</a:t>
            </a:r>
            <a:r>
              <a:rPr lang="cs-CZ" altLang="cs-CZ" sz="2300" dirty="0"/>
              <a:t>, dokonalým a věčným státem</a:t>
            </a:r>
            <a:r>
              <a:rPr lang="cs-CZ" altLang="cs-CZ" sz="2300" dirty="0" smtClean="0"/>
              <a:t>. </a:t>
            </a:r>
            <a:r>
              <a:rPr lang="cs-CZ" altLang="cs-CZ" sz="2300" dirty="0"/>
              <a:t>Je to mystická konstrukce křesťanského společenství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300" dirty="0"/>
              <a:t>Augustin považoval za příslušníky Boží obce i ty stojící mimo samotnou církev, což ospravedlňovalo možnost zachování některých hodnot </a:t>
            </a:r>
            <a:r>
              <a:rPr lang="cs-CZ" altLang="cs-CZ" sz="2300" b="1" dirty="0"/>
              <a:t>antické</a:t>
            </a:r>
            <a:r>
              <a:rPr lang="cs-CZ" altLang="cs-CZ" sz="2300" dirty="0"/>
              <a:t> kultury v křesťanském světě </a:t>
            </a:r>
          </a:p>
        </p:txBody>
      </p:sp>
    </p:spTree>
    <p:extLst>
      <p:ext uri="{BB962C8B-B14F-4D97-AF65-F5344CB8AC3E}">
        <p14:creationId xmlns:p14="http://schemas.microsoft.com/office/powerpoint/2010/main" val="2088826431"/>
      </p:ext>
    </p:extLst>
  </p:cSld>
  <p:clrMapOvr>
    <a:masterClrMapping/>
  </p:clrMapOvr>
</p:sld>
</file>

<file path=ppt/theme/theme1.xml><?xml version="1.0" encoding="utf-8"?>
<a:theme xmlns:a="http://schemas.openxmlformats.org/drawingml/2006/main" name="UP_prezentace_cz_4x3">
  <a:themeElements>
    <a:clrScheme name="U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BAB"/>
      </a:accent1>
      <a:accent2>
        <a:srgbClr val="6C6D70"/>
      </a:accent2>
      <a:accent3>
        <a:srgbClr val="A5A5A5"/>
      </a:accent3>
      <a:accent4>
        <a:srgbClr val="ED7D31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UP_Prezentace_2.potx" id="{755D0361-9207-4673-B4A5-8DE80FB40899}" vid="{B1A348AD-3F36-40BB-80C1-28390A7D89FC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UP_prezentace_cz_4x3</Template>
  <TotalTime>51</TotalTime>
  <Words>1211</Words>
  <Application>Microsoft Office PowerPoint</Application>
  <PresentationFormat>Vlastní</PresentationFormat>
  <Paragraphs>98</Paragraphs>
  <Slides>20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UP_prezentace_cz_4x3</vt:lpstr>
      <vt:lpstr>Křesťanské myšlení o právu</vt:lpstr>
      <vt:lpstr>Rané křesťanství I.</vt:lpstr>
      <vt:lpstr>Rané křesťanství II.</vt:lpstr>
      <vt:lpstr>Rané křesťanství III.</vt:lpstr>
      <vt:lpstr>Patristika (2. – 7. stol.)</vt:lpstr>
      <vt:lpstr>Patristika II.</vt:lpstr>
      <vt:lpstr>Sv. Augustin (354 – 430) </vt:lpstr>
      <vt:lpstr>Augustinus Aurelius</vt:lpstr>
      <vt:lpstr>Sv. Augustin – O boží obci </vt:lpstr>
      <vt:lpstr>Sv. Augustin – teorie státu</vt:lpstr>
      <vt:lpstr>Sv. Augustin – přirozené právo </vt:lpstr>
      <vt:lpstr>Scholastika </vt:lpstr>
      <vt:lpstr>Sv. Tomáš Akvinský (1225 – 1274)</vt:lpstr>
      <vt:lpstr>Tomáš Akvinský</vt:lpstr>
      <vt:lpstr>T. Akvinský – víra a rozum I.</vt:lpstr>
      <vt:lpstr>T. Akvinský – víra a rozum II.</vt:lpstr>
      <vt:lpstr>T. Akvinský – přirozené právo </vt:lpstr>
      <vt:lpstr>T. Akvinský – stát </vt:lpstr>
      <vt:lpstr>T. Akvinský – státní formy</vt:lpstr>
      <vt:lpstr>Novotomismus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Křesťanské myšlení o právu</dc:title>
  <dc:creator>Osina</dc:creator>
  <cp:lastModifiedBy>Osina</cp:lastModifiedBy>
  <cp:revision>14</cp:revision>
  <dcterms:created xsi:type="dcterms:W3CDTF">2016-02-20T21:33:12Z</dcterms:created>
  <dcterms:modified xsi:type="dcterms:W3CDTF">2016-02-20T22:24:27Z</dcterms:modified>
</cp:coreProperties>
</file>