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0" r:id="rId13"/>
    <p:sldId id="270" r:id="rId14"/>
    <p:sldId id="271" r:id="rId15"/>
    <p:sldId id="272" r:id="rId16"/>
    <p:sldId id="273" r:id="rId17"/>
    <p:sldId id="274" r:id="rId18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0" y="-10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>
                <a:solidFill>
                  <a:schemeClr val="tx1"/>
                </a:solidFill>
              </a:rPr>
              <a:t>Právní pozitivismus 20. století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>
                <a:solidFill>
                  <a:schemeClr val="tx1"/>
                </a:solidFill>
              </a:rPr>
              <a:t>František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Weyr</a:t>
            </a:r>
            <a:r>
              <a:rPr lang="cs-CZ" altLang="cs-CZ" sz="3200" dirty="0" smtClean="0">
                <a:solidFill>
                  <a:schemeClr val="tx1"/>
                </a:solidFill>
              </a:rPr>
              <a:t> (1879 – 1951)</a:t>
            </a:r>
          </a:p>
        </p:txBody>
      </p:sp>
      <p:pic>
        <p:nvPicPr>
          <p:cNvPr id="12291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53050" y="2558868"/>
            <a:ext cx="2549869" cy="3375932"/>
          </a:xfrm>
        </p:spPr>
      </p:pic>
      <p:sp>
        <p:nvSpPr>
          <p:cNvPr id="12292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Český právník, právní filosof, státovědec, statistik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Nejdůležitější práce: </a:t>
            </a:r>
            <a:r>
              <a:rPr lang="cs-CZ" altLang="cs-CZ" sz="2600" i="1" dirty="0"/>
              <a:t>Základy filosofie právní</a:t>
            </a:r>
            <a:r>
              <a:rPr lang="cs-CZ" altLang="cs-CZ" sz="2600" dirty="0"/>
              <a:t> (1920</a:t>
            </a:r>
            <a:r>
              <a:rPr lang="cs-CZ" altLang="cs-CZ" sz="2600" dirty="0" smtClean="0"/>
              <a:t>), </a:t>
            </a:r>
            <a:r>
              <a:rPr lang="cs-CZ" altLang="cs-CZ" sz="2600" i="1" dirty="0" smtClean="0"/>
              <a:t>Teorie </a:t>
            </a:r>
            <a:r>
              <a:rPr lang="cs-CZ" altLang="cs-CZ" sz="2600" i="1" dirty="0"/>
              <a:t>práva</a:t>
            </a:r>
            <a:r>
              <a:rPr lang="cs-CZ" altLang="cs-CZ" sz="2600" dirty="0"/>
              <a:t> (1936), </a:t>
            </a:r>
            <a:r>
              <a:rPr lang="cs-CZ" altLang="cs-CZ" sz="2600" i="1" dirty="0"/>
              <a:t>Československé ústavní právo</a:t>
            </a:r>
            <a:r>
              <a:rPr lang="cs-CZ" altLang="cs-CZ" sz="2600" dirty="0"/>
              <a:t> (1937).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3074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Weyr</a:t>
            </a:r>
            <a:r>
              <a:rPr lang="cs-CZ" altLang="cs-CZ" sz="3200" dirty="0" smtClean="0">
                <a:solidFill>
                  <a:schemeClr val="tx1"/>
                </a:solidFill>
              </a:rPr>
              <a:t> – život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100" dirty="0"/>
              <a:t>Narodil se ve Vídni, vystudoval práva na české univerzitě v Praze</a:t>
            </a:r>
            <a:r>
              <a:rPr lang="cs-CZ" altLang="cs-CZ" sz="2100" dirty="0" smtClean="0"/>
              <a:t>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100" dirty="0" smtClean="0"/>
              <a:t>V </a:t>
            </a:r>
            <a:r>
              <a:rPr lang="cs-CZ" altLang="cs-CZ" sz="2100" dirty="0"/>
              <a:t>roce 1919 byl jmenován řádným profesorem na české technice v </a:t>
            </a:r>
            <a:r>
              <a:rPr lang="cs-CZ" altLang="cs-CZ" sz="2100" dirty="0" smtClean="0"/>
              <a:t>Brně.</a:t>
            </a:r>
            <a:endParaRPr lang="cs-CZ" altLang="cs-CZ" sz="2100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100" dirty="0"/>
              <a:t>Byl členem Revolučního národního shromáždění, jako člen ústavního výboru se podílel na tvorbě nové ústavy po roce </a:t>
            </a:r>
            <a:r>
              <a:rPr lang="cs-CZ" altLang="cs-CZ" sz="2100" dirty="0" smtClean="0"/>
              <a:t>1918.</a:t>
            </a:r>
            <a:endParaRPr lang="cs-CZ" altLang="cs-CZ" sz="2100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100" dirty="0"/>
              <a:t>Patřil k zakladatelům Právnické fakulty Masarykovy univerzity v Brně, byl jejím řádným profesorem a prvním děkanem, v roce 1923–1924 byl rektorem Masarykovy </a:t>
            </a:r>
            <a:r>
              <a:rPr lang="cs-CZ" altLang="cs-CZ" sz="2100" dirty="0" smtClean="0"/>
              <a:t>univerzity.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100" dirty="0"/>
              <a:t>Po komunistickém převratu </a:t>
            </a:r>
            <a:r>
              <a:rPr lang="cs-CZ" sz="2100" dirty="0" smtClean="0"/>
              <a:t>(1949) byl nucen odejít do důchodu.</a:t>
            </a: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6579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>
                <a:solidFill>
                  <a:schemeClr val="tx1"/>
                </a:solidFill>
              </a:rPr>
              <a:t>Weyr</a:t>
            </a:r>
            <a:r>
              <a:rPr lang="cs-CZ" sz="3200" dirty="0" smtClean="0">
                <a:solidFill>
                  <a:schemeClr val="tx1"/>
                </a:solidFill>
              </a:rPr>
              <a:t> – teorie 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Centrem pozornosti je přísné rozlišování normativního poznání od poznání kauzálního, předmětem normativního může být pouze norma, tedy vyjádření povinnosti, toho, co má být. 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Tvůrcem </a:t>
            </a:r>
            <a:r>
              <a:rPr lang="cs-CZ" sz="2200" dirty="0"/>
              <a:t>právních norem je stát, což je z normativního hlediska jedno a totéž. Vzhledem k této identitě státu a právního řádu pak neexistuje rozdíl mezi právem veřejným a soukromým. 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Normativní </a:t>
            </a:r>
            <a:r>
              <a:rPr lang="cs-CZ" sz="2200" dirty="0"/>
              <a:t>právní teorie se snaží o ryzí, objektivní popis práva takového, jaké je, nikoli, jaké by mělo podle představ interpretujícího </a:t>
            </a:r>
            <a:r>
              <a:rPr lang="cs-CZ" sz="2200" dirty="0" smtClean="0"/>
              <a:t>být.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81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>
                <a:solidFill>
                  <a:schemeClr val="tx1"/>
                </a:solidFill>
              </a:rPr>
              <a:t>Herbert L. A. Hart (1907 – 1992)</a:t>
            </a:r>
          </a:p>
        </p:txBody>
      </p:sp>
      <p:pic>
        <p:nvPicPr>
          <p:cNvPr id="14339" name="Zástupný symbol pro obsah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3360" y="2630124"/>
            <a:ext cx="2479560" cy="3160582"/>
          </a:xfrm>
        </p:spPr>
      </p:pic>
      <p:sp>
        <p:nvSpPr>
          <p:cNvPr id="1434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Jeden z nejvlivnějších právních teoretiků 20. století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Profesor právní filozofie v Oxfordu (1952 – 1969)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Několik jeho žáků se stalo také slavnými teoretiky </a:t>
            </a:r>
            <a:r>
              <a:rPr lang="cs-CZ" altLang="cs-CZ" sz="2600" dirty="0" smtClean="0"/>
              <a:t>práva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42474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Herbert Hart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Je pokračovatelem </a:t>
            </a:r>
            <a:r>
              <a:rPr lang="cs-CZ" altLang="cs-CZ" sz="2600" b="1" dirty="0" smtClean="0"/>
              <a:t>analytického právního pozitivismu</a:t>
            </a:r>
            <a:r>
              <a:rPr lang="cs-CZ" altLang="cs-CZ" sz="2600" dirty="0" smtClean="0"/>
              <a:t> založeného Austinem a </a:t>
            </a:r>
            <a:r>
              <a:rPr lang="cs-CZ" altLang="cs-CZ" sz="2600" dirty="0" err="1" smtClean="0"/>
              <a:t>Benthamem</a:t>
            </a:r>
            <a:r>
              <a:rPr lang="cs-CZ" altLang="cs-CZ" sz="2600" dirty="0" smtClean="0"/>
              <a:t>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Byl ovlivněn také filozofií jazyka Ludwiga </a:t>
            </a:r>
            <a:r>
              <a:rPr lang="cs-CZ" altLang="cs-CZ" sz="2600" dirty="0" err="1" smtClean="0"/>
              <a:t>Wittgensteina</a:t>
            </a:r>
            <a:endParaRPr lang="cs-CZ" altLang="cs-CZ" sz="2600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Jeho nejdůležitější prací je dílo Pojem práva (</a:t>
            </a:r>
            <a:r>
              <a:rPr lang="cs-CZ" altLang="cs-CZ" sz="2600" dirty="0" err="1" smtClean="0"/>
              <a:t>The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Concept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of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Law</a:t>
            </a:r>
            <a:r>
              <a:rPr lang="cs-CZ" altLang="cs-CZ" sz="2600" dirty="0" smtClean="0"/>
              <a:t>) z roku 1961 </a:t>
            </a:r>
          </a:p>
        </p:txBody>
      </p:sp>
    </p:spTree>
    <p:extLst>
      <p:ext uri="{BB962C8B-B14F-4D97-AF65-F5344CB8AC3E}">
        <p14:creationId xmlns:p14="http://schemas.microsoft.com/office/powerpoint/2010/main" val="176334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Minimální obsah přirozeného </a:t>
            </a:r>
            <a:r>
              <a:rPr lang="cs-CZ" altLang="cs-CZ" sz="3200" dirty="0" smtClean="0">
                <a:solidFill>
                  <a:schemeClr val="tx1"/>
                </a:solidFill>
              </a:rPr>
              <a:t>práva</a:t>
            </a:r>
            <a:endParaRPr lang="cs-CZ" altLang="cs-CZ" sz="3200" dirty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Bez jistého obsahu nemohou právo a morálka podporovat minimální účel, který lidé mají ve svém společenství, jímž je přežití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Obsahy právních a morálních pravidel se vztahují k následujícím přirozeným danostem: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300" dirty="0"/>
              <a:t>Lidská zranitelnost 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300" dirty="0"/>
              <a:t>Přibližná rovnost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300" dirty="0"/>
              <a:t>Omezený altruismus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300" dirty="0"/>
              <a:t>Omezené zdroje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300" dirty="0"/>
              <a:t>Omezené porozumění a síla vůle</a:t>
            </a:r>
          </a:p>
        </p:txBody>
      </p:sp>
    </p:spTree>
    <p:extLst>
      <p:ext uri="{BB962C8B-B14F-4D97-AF65-F5344CB8AC3E}">
        <p14:creationId xmlns:p14="http://schemas.microsoft.com/office/powerpoint/2010/main" val="395632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Separace práva a morálky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Debata Hart v. </a:t>
            </a:r>
            <a:r>
              <a:rPr lang="cs-CZ" altLang="cs-CZ" sz="2400" dirty="0" err="1"/>
              <a:t>Devlin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Doporučení, aby homosexuální aktivity dospělých v soukromí již nebyly nadále posuzovány jako trestní delikty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Základní premisy Hartovy koncepce separace práva a morálky jsou: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200" dirty="0"/>
              <a:t>porušení nějakého standardu konání není dostatečnou podmínkou pro uplatnění trestu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200" dirty="0"/>
              <a:t>nemorální jevy není možné řešit právem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200" dirty="0"/>
              <a:t>morálku společnosti není možné prosazovat státním donucením </a:t>
            </a:r>
          </a:p>
        </p:txBody>
      </p:sp>
    </p:spTree>
    <p:extLst>
      <p:ext uri="{BB962C8B-B14F-4D97-AF65-F5344CB8AC3E}">
        <p14:creationId xmlns:p14="http://schemas.microsoft.com/office/powerpoint/2010/main" val="39294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Hartovo chápání práva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Hartovo chápání práva vychází z odmítnutí představy </a:t>
            </a:r>
            <a:r>
              <a:rPr lang="cs-CZ" altLang="cs-CZ" sz="2400" dirty="0" err="1"/>
              <a:t>Austina</a:t>
            </a:r>
            <a:r>
              <a:rPr lang="cs-CZ" altLang="cs-CZ" sz="2400" dirty="0"/>
              <a:t> o suverénovi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Hart tvrdí, že obsahem práva nejsou pouze příkazy zaštítěné hrozbou sankce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b="1" dirty="0"/>
              <a:t>Primární pravidla</a:t>
            </a:r>
            <a:r>
              <a:rPr lang="cs-CZ" altLang="cs-CZ" sz="2400" dirty="0"/>
              <a:t> – pravidla, která lidem ukládají povinnosti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b="1" dirty="0"/>
              <a:t>Sekundární pravidla –</a:t>
            </a:r>
            <a:r>
              <a:rPr lang="cs-CZ" altLang="cs-CZ" sz="2400" dirty="0"/>
              <a:t> pravidla, která přenášejí na individua veřejnou nebo soukromou moc – </a:t>
            </a:r>
            <a:r>
              <a:rPr lang="cs-CZ" altLang="cs-CZ" sz="2400" b="1" dirty="0"/>
              <a:t>pravidla změny,</a:t>
            </a:r>
            <a:r>
              <a:rPr lang="cs-CZ" altLang="cs-CZ" sz="2400" dirty="0"/>
              <a:t> </a:t>
            </a:r>
            <a:r>
              <a:rPr lang="cs-CZ" altLang="cs-CZ" sz="2400" b="1" dirty="0"/>
              <a:t>pravidla rozhodování,</a:t>
            </a:r>
            <a:r>
              <a:rPr lang="cs-CZ" altLang="cs-CZ" sz="2400" dirty="0"/>
              <a:t> </a:t>
            </a:r>
            <a:r>
              <a:rPr lang="cs-CZ" altLang="cs-CZ" sz="2400" b="1" dirty="0"/>
              <a:t>pravidla uznání</a:t>
            </a:r>
            <a:r>
              <a:rPr lang="cs-CZ" alt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237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Ryzí nauka právní (normativní teorie)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/>
              <a:t>Vznikla ve dvacátých letech 20. století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/>
              <a:t>Za jejího zakladatele jsou považováni </a:t>
            </a:r>
            <a:r>
              <a:rPr lang="cs-CZ" altLang="cs-CZ" sz="2100" b="1" dirty="0"/>
              <a:t>Hans </a:t>
            </a:r>
            <a:r>
              <a:rPr lang="cs-CZ" altLang="cs-CZ" sz="2100" b="1" dirty="0" err="1"/>
              <a:t>Kelsen</a:t>
            </a:r>
            <a:r>
              <a:rPr lang="cs-CZ" altLang="cs-CZ" sz="2100" b="1" dirty="0"/>
              <a:t> </a:t>
            </a:r>
            <a:r>
              <a:rPr lang="cs-CZ" altLang="cs-CZ" sz="2100" dirty="0"/>
              <a:t>(škola vídeňská) a </a:t>
            </a:r>
            <a:r>
              <a:rPr lang="cs-CZ" altLang="cs-CZ" sz="2100" b="1" dirty="0"/>
              <a:t>František </a:t>
            </a:r>
            <a:r>
              <a:rPr lang="cs-CZ" altLang="cs-CZ" sz="2100" b="1" dirty="0" err="1"/>
              <a:t>Weyr</a:t>
            </a:r>
            <a:r>
              <a:rPr lang="cs-CZ" altLang="cs-CZ" sz="2100" dirty="0"/>
              <a:t> (brněnská normativní teorie)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/>
              <a:t>Oba právní vědci si vytýčili úkol vybudovat skutečnou teorii práva (právní vědu) se svou vlastní normativní metodou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/>
              <a:t>V meziválečném období byla tato teorie rozvíjena především ve Vídni, tzv. vídeňskou školou, vedenou Hansem </a:t>
            </a:r>
            <a:r>
              <a:rPr lang="cs-CZ" altLang="cs-CZ" sz="2100" dirty="0" err="1"/>
              <a:t>Kelsenem</a:t>
            </a:r>
            <a:r>
              <a:rPr lang="cs-CZ" altLang="cs-CZ" sz="2100" dirty="0"/>
              <a:t> (sem patřili např. A. </a:t>
            </a:r>
            <a:r>
              <a:rPr lang="cs-CZ" altLang="cs-CZ" sz="2100" dirty="0" err="1"/>
              <a:t>Merkl</a:t>
            </a:r>
            <a:r>
              <a:rPr lang="cs-CZ" altLang="cs-CZ" sz="2100" dirty="0"/>
              <a:t>, A. </a:t>
            </a:r>
            <a:r>
              <a:rPr lang="cs-CZ" altLang="cs-CZ" sz="2100" dirty="0" err="1" smtClean="0"/>
              <a:t>Verdross</a:t>
            </a:r>
            <a:r>
              <a:rPr lang="cs-CZ" altLang="cs-CZ" sz="2100" dirty="0" smtClean="0"/>
              <a:t>). </a:t>
            </a:r>
            <a:endParaRPr lang="cs-CZ" altLang="cs-CZ" sz="21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/>
              <a:t>Dalším centrem ryzí nauky právní bylo Brno, kde se její příznivci shromažďovali kolem Františka </a:t>
            </a:r>
            <a:r>
              <a:rPr lang="cs-CZ" altLang="cs-CZ" sz="2100" dirty="0" err="1"/>
              <a:t>Weyra</a:t>
            </a:r>
            <a:r>
              <a:rPr lang="cs-CZ" altLang="cs-CZ" sz="2100" dirty="0"/>
              <a:t> (např. </a:t>
            </a:r>
            <a:r>
              <a:rPr lang="cs-CZ" altLang="cs-CZ" sz="2100" dirty="0" smtClean="0"/>
              <a:t>Jaromír </a:t>
            </a:r>
            <a:r>
              <a:rPr lang="cs-CZ" altLang="cs-CZ" sz="2100" dirty="0"/>
              <a:t>Sedláček nebo </a:t>
            </a:r>
            <a:r>
              <a:rPr lang="cs-CZ" altLang="cs-CZ" sz="2100" dirty="0" smtClean="0"/>
              <a:t>Adolf Procházka).</a:t>
            </a: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81708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Znaky normativní teorie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Východisko tvoří transcendentální (kritická) </a:t>
            </a:r>
            <a:r>
              <a:rPr lang="cs-CZ" altLang="cs-CZ" sz="2400" b="1" dirty="0"/>
              <a:t>filozofie Immanuela Kanta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– kantovská myšlenka </a:t>
            </a:r>
            <a:r>
              <a:rPr lang="cs-CZ" altLang="cs-CZ" sz="2400" dirty="0"/>
              <a:t>dualismu přírody a mravnosti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Ostré oddělení sfér </a:t>
            </a:r>
            <a:r>
              <a:rPr lang="cs-CZ" altLang="cs-CZ" sz="2400" b="1" dirty="0"/>
              <a:t>Sein a </a:t>
            </a:r>
            <a:r>
              <a:rPr lang="cs-CZ" altLang="cs-CZ" sz="2400" b="1" dirty="0" err="1"/>
              <a:t>Sollen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Rozlišování mezi </a:t>
            </a:r>
            <a:r>
              <a:rPr lang="cs-CZ" altLang="cs-CZ" sz="2400" b="1" dirty="0"/>
              <a:t>kognitivní a </a:t>
            </a:r>
            <a:r>
              <a:rPr lang="cs-CZ" altLang="cs-CZ" sz="2400" b="1" dirty="0" err="1"/>
              <a:t>volitivní</a:t>
            </a:r>
            <a:r>
              <a:rPr lang="cs-CZ" altLang="cs-CZ" sz="2400" dirty="0"/>
              <a:t> sférou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Antiideologická tendence a akcentace </a:t>
            </a:r>
            <a:r>
              <a:rPr lang="cs-CZ" altLang="cs-CZ" sz="2400" b="1" dirty="0"/>
              <a:t>hodnotového relativismu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Požadavek </a:t>
            </a:r>
            <a:r>
              <a:rPr lang="cs-CZ" altLang="cs-CZ" sz="2400" b="1" dirty="0"/>
              <a:t>ryzosti</a:t>
            </a:r>
            <a:r>
              <a:rPr lang="cs-CZ" altLang="cs-CZ" sz="2400" i="1" dirty="0"/>
              <a:t> </a:t>
            </a:r>
            <a:r>
              <a:rPr lang="cs-CZ" altLang="cs-CZ" sz="2400" dirty="0"/>
              <a:t>(čistoty) metody právní vědy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Kritické stanovisko k ostatním směrům v právním myšlení </a:t>
            </a:r>
          </a:p>
        </p:txBody>
      </p:sp>
    </p:spTree>
    <p:extLst>
      <p:ext uri="{BB962C8B-B14F-4D97-AF65-F5344CB8AC3E}">
        <p14:creationId xmlns:p14="http://schemas.microsoft.com/office/powerpoint/2010/main" val="7706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>
                <a:solidFill>
                  <a:schemeClr val="tx1"/>
                </a:solidFill>
              </a:rPr>
              <a:t>Hans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Kelsen</a:t>
            </a:r>
            <a:r>
              <a:rPr lang="cs-CZ" altLang="cs-CZ" sz="3200" dirty="0" smtClean="0">
                <a:solidFill>
                  <a:schemeClr val="tx1"/>
                </a:solidFill>
              </a:rPr>
              <a:t> (1881 – 1973)</a:t>
            </a:r>
          </a:p>
        </p:txBody>
      </p:sp>
      <p:pic>
        <p:nvPicPr>
          <p:cNvPr id="6147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3360" y="2558868"/>
            <a:ext cx="2551431" cy="3231838"/>
          </a:xfrm>
        </p:spPr>
      </p:pic>
      <p:sp>
        <p:nvSpPr>
          <p:cNvPr id="6148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Rakouský právní teoretik, právní filozof a státovědec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Zabýval se zejména teorií práva, ústavním právem a mezinárodním právem</a:t>
            </a:r>
          </a:p>
        </p:txBody>
      </p:sp>
    </p:spTree>
    <p:extLst>
      <p:ext uri="{BB962C8B-B14F-4D97-AF65-F5344CB8AC3E}">
        <p14:creationId xmlns:p14="http://schemas.microsoft.com/office/powerpoint/2010/main" val="293158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Kelsen</a:t>
            </a:r>
            <a:r>
              <a:rPr lang="cs-CZ" altLang="cs-CZ" sz="3200" dirty="0" smtClean="0">
                <a:solidFill>
                  <a:schemeClr val="tx1"/>
                </a:solidFill>
              </a:rPr>
              <a:t> – život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dirty="0"/>
              <a:t>Narodil se v Praze, v německy mluvící židovské rodině, ale brzy se přestěhoval do Vídně, kde získal vzdělání. V roce 1906 zde získal titul doktora práv.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dirty="0"/>
              <a:t>Po první světové válce se stal profesorem ústavního práva. Podílel se na tvorbě ústavy Rakouska, která platí dodnes a stal se přísedícím ústavního soudu.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dirty="0"/>
              <a:t>Po roce 1930 musel opustit z politických důvodů Rakousko a jeho působištěm se stal Kolín nad Rýnem, dále působil v Ženevě a v letech 1936-1938 také na německé právnické fakultě v Praze.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dirty="0"/>
              <a:t>V roce 1940 opustil Evropu a po krátkém působení na Harvardu se stal profesorem na Universitě v </a:t>
            </a:r>
            <a:r>
              <a:rPr lang="cs-CZ" altLang="cs-CZ" dirty="0" err="1"/>
              <a:t>Berkeley</a:t>
            </a:r>
            <a:r>
              <a:rPr lang="cs-CZ" altLang="cs-CZ" dirty="0"/>
              <a:t> v Kalifornii, kde působil až do své </a:t>
            </a:r>
            <a:r>
              <a:rPr lang="cs-CZ" altLang="cs-CZ" dirty="0" smtClean="0"/>
              <a:t>smrti.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1860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Kelsen</a:t>
            </a:r>
            <a:r>
              <a:rPr lang="cs-CZ" altLang="cs-CZ" sz="3200" dirty="0" smtClean="0">
                <a:solidFill>
                  <a:schemeClr val="tx1"/>
                </a:solidFill>
              </a:rPr>
              <a:t> – vymezení práva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err="1"/>
              <a:t>Kelsen</a:t>
            </a:r>
            <a:r>
              <a:rPr lang="cs-CZ" altLang="cs-CZ" sz="2600" dirty="0"/>
              <a:t> podává výklad svého učení v práci Ryzí nauka právní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Definuje právo v jeho nejobecnějším smyslu jako „specifickou techniku společenské organizace“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err="1"/>
              <a:t>Kelsen</a:t>
            </a:r>
            <a:r>
              <a:rPr lang="cs-CZ" altLang="cs-CZ" sz="2600" dirty="0"/>
              <a:t> zdůrazňuje funkci práva a ta může být univerzálně platná 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Právo lze definovat jako donucující řád lidského chování 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261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Kelsen</a:t>
            </a:r>
            <a:r>
              <a:rPr lang="cs-CZ" altLang="cs-CZ" sz="3200" dirty="0" smtClean="0">
                <a:solidFill>
                  <a:schemeClr val="tx1"/>
                </a:solidFill>
              </a:rPr>
              <a:t> – právní norma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Konstitutivním prvkem právního systému jako donucujícího společenského řádu je </a:t>
            </a:r>
            <a:r>
              <a:rPr lang="cs-CZ" altLang="cs-CZ" sz="2600" b="1" dirty="0" smtClean="0"/>
              <a:t>norma</a:t>
            </a:r>
            <a:r>
              <a:rPr lang="cs-CZ" altLang="cs-CZ" sz="2600" dirty="0" smtClean="0"/>
              <a:t>, která stanoví, že něco </a:t>
            </a:r>
            <a:r>
              <a:rPr lang="cs-CZ" altLang="cs-CZ" sz="2600" b="1" dirty="0" smtClean="0"/>
              <a:t>má být</a:t>
            </a:r>
            <a:r>
              <a:rPr lang="cs-CZ" altLang="cs-CZ" sz="2600" dirty="0" smtClean="0"/>
              <a:t> v daném právním řádu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Právní řád je systém právních norem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Určitá množina norem tvoří systém, jestliže jejich platnost lze převést na jedinou normu jako konečný důvod platnosti – </a:t>
            </a:r>
            <a:r>
              <a:rPr lang="cs-CZ" altLang="cs-CZ" sz="2600" b="1" dirty="0" err="1" smtClean="0"/>
              <a:t>Grundnorm</a:t>
            </a:r>
            <a:r>
              <a:rPr lang="cs-CZ" altLang="cs-CZ" sz="2600" b="1" dirty="0" smtClean="0"/>
              <a:t> (základní norma)</a:t>
            </a:r>
            <a:r>
              <a:rPr lang="cs-CZ" altLang="cs-CZ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81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Kelsen</a:t>
            </a:r>
            <a:r>
              <a:rPr lang="cs-CZ" altLang="cs-CZ" sz="3200" dirty="0" smtClean="0">
                <a:solidFill>
                  <a:schemeClr val="tx1"/>
                </a:solidFill>
              </a:rPr>
              <a:t> a teorie práva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err="1" smtClean="0"/>
              <a:t>Kelsen</a:t>
            </a:r>
            <a:r>
              <a:rPr lang="cs-CZ" altLang="cs-CZ" sz="2600" dirty="0" smtClean="0"/>
              <a:t> ostře vystupoval proti dosavadní právní teorii jak se vyvinula v 19. století.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Vytýkal jí míšení práva s mimoprávními jevy (morálka, náboženství, sociologie) a prosazoval přísně juristický přístup k právu.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Odmítal také tzv. dualismy v právu (tedy rozlišování objektivního a subjektivního práva, veřejného a soukromého práva, atp.).</a:t>
            </a:r>
          </a:p>
        </p:txBody>
      </p:sp>
    </p:spTree>
    <p:extLst>
      <p:ext uri="{BB962C8B-B14F-4D97-AF65-F5344CB8AC3E}">
        <p14:creationId xmlns:p14="http://schemas.microsoft.com/office/powerpoint/2010/main" val="347874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Kelsen</a:t>
            </a:r>
            <a:r>
              <a:rPr lang="cs-CZ" altLang="cs-CZ" sz="3200" dirty="0" smtClean="0">
                <a:solidFill>
                  <a:schemeClr val="tx1"/>
                </a:solidFill>
              </a:rPr>
              <a:t> a státověda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V ústavním právu se </a:t>
            </a:r>
            <a:r>
              <a:rPr lang="cs-CZ" altLang="cs-CZ" sz="2600" dirty="0" err="1" smtClean="0"/>
              <a:t>Kelsen</a:t>
            </a:r>
            <a:r>
              <a:rPr lang="cs-CZ" altLang="cs-CZ" sz="2600" dirty="0" smtClean="0"/>
              <a:t> pokládá za tvůrce evropského modelu ústavního soudu jako nejvyššího ochránce demokracie.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Tento model, odlišný od ústavního soudnictví v USA, převzala řada dalších zemí (od roku 1921 také Československo).</a:t>
            </a:r>
          </a:p>
        </p:txBody>
      </p:sp>
    </p:spTree>
    <p:extLst>
      <p:ext uri="{BB962C8B-B14F-4D97-AF65-F5344CB8AC3E}">
        <p14:creationId xmlns:p14="http://schemas.microsoft.com/office/powerpoint/2010/main" val="20596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4x3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129</TotalTime>
  <Words>800</Words>
  <Application>Microsoft Office PowerPoint</Application>
  <PresentationFormat>Vlastní</PresentationFormat>
  <Paragraphs>80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UP_prezentace_cz_4x3</vt:lpstr>
      <vt:lpstr>Právní pozitivismus 20. století</vt:lpstr>
      <vt:lpstr>Ryzí nauka právní (normativní teorie) </vt:lpstr>
      <vt:lpstr>Znaky normativní teorie</vt:lpstr>
      <vt:lpstr>Hans Kelsen (1881 – 1973)</vt:lpstr>
      <vt:lpstr>Kelsen – život </vt:lpstr>
      <vt:lpstr>Kelsen – vymezení práva</vt:lpstr>
      <vt:lpstr>Kelsen – právní norma</vt:lpstr>
      <vt:lpstr>Kelsen a teorie práva</vt:lpstr>
      <vt:lpstr>Kelsen a státověda</vt:lpstr>
      <vt:lpstr>František Weyr (1879 – 1951)</vt:lpstr>
      <vt:lpstr>Weyr – život </vt:lpstr>
      <vt:lpstr>Weyr – teorie </vt:lpstr>
      <vt:lpstr>Herbert L. A. Hart (1907 – 1992)</vt:lpstr>
      <vt:lpstr>Herbert Hart</vt:lpstr>
      <vt:lpstr>Minimální obsah přirozeného práva</vt:lpstr>
      <vt:lpstr>Separace práva a morálky </vt:lpstr>
      <vt:lpstr>Hartovo chápání práva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pozitivismus 20. století</dc:title>
  <dc:creator>Osina</dc:creator>
  <cp:lastModifiedBy>Osina</cp:lastModifiedBy>
  <cp:revision>16</cp:revision>
  <dcterms:created xsi:type="dcterms:W3CDTF">2016-03-01T10:02:52Z</dcterms:created>
  <dcterms:modified xsi:type="dcterms:W3CDTF">2016-04-11T08:05:41Z</dcterms:modified>
</cp:coreProperties>
</file>