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320" y="-102"/>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t>29.2.2016</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1</a:t>
            </a:fld>
            <a:endParaRPr lang="cs-CZ"/>
          </a:p>
        </p:txBody>
      </p:sp>
    </p:spTree>
    <p:extLst>
      <p:ext uri="{BB962C8B-B14F-4D97-AF65-F5344CB8AC3E}">
        <p14:creationId xmlns:p14="http://schemas.microsoft.com/office/powerpoint/2010/main" val="118723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662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86878F-7324-4467-92BA-C39560B5FBD2}" type="slidenum">
              <a:rPr lang="cs-CZ" altLang="cs-CZ" smtClean="0"/>
              <a:pPr eaLnBrk="1" hangingPunct="1"/>
              <a:t>16</a:t>
            </a:fld>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8699" y="2904775"/>
            <a:ext cx="3342139" cy="1030988"/>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p:txBody>
          <a:bodyPr/>
          <a:lstStyle/>
          <a:p>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7915" y="1260000"/>
            <a:ext cx="2203708" cy="1826518"/>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11"/>
          </p:nvPr>
        </p:nvSpPr>
        <p:spPr/>
        <p:txBody>
          <a:body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Footer Placeholder 7"/>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9" name="Slide Number Placeholder 8"/>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4" name="Footer Placeholder 3"/>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5" name="Slide Number Placeholder 4"/>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4" name="Slide Number Placeholder 3"/>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smtClean="0"/>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smtClean="0"/>
              <a:t>Kliknutím lze upravit styly předlohy textu.</a:t>
            </a:r>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10" name="Obráze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 y="540000"/>
            <a:ext cx="2560325" cy="710947"/>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altLang="cs-CZ" sz="4000" dirty="0">
                <a:solidFill>
                  <a:schemeClr val="tx1"/>
                </a:solidFill>
              </a:rPr>
              <a:t>Právní myšlení 17. a 18. století</a:t>
            </a:r>
            <a:endParaRPr lang="cs-CZ" sz="4000" dirty="0">
              <a:solidFill>
                <a:schemeClr val="tx1"/>
              </a:solidFill>
            </a:endParaRPr>
          </a:p>
        </p:txBody>
      </p:sp>
      <p:sp>
        <p:nvSpPr>
          <p:cNvPr id="3" name="Podnadpis 2"/>
          <p:cNvSpPr>
            <a:spLocks noGrp="1"/>
          </p:cNvSpPr>
          <p:nvPr>
            <p:ph type="subTitle" idx="1"/>
          </p:nvPr>
        </p:nvSpPr>
        <p:spPr/>
        <p:txBody>
          <a:bodyPr/>
          <a:lstStyle/>
          <a:p>
            <a:endParaRPr lang="cs-CZ" dirty="0"/>
          </a:p>
        </p:txBody>
      </p:sp>
      <p:sp>
        <p:nvSpPr>
          <p:cNvPr id="5" name="Zástupný symbol pro zápatí 4"/>
          <p:cNvSpPr>
            <a:spLocks noGrp="1"/>
          </p:cNvSpPr>
          <p:nvPr>
            <p:ph type="ftr" sz="quarter" idx="11"/>
          </p:nvPr>
        </p:nvSpPr>
        <p:spPr/>
        <p:txBody>
          <a:bodyPr/>
          <a:lstStyle/>
          <a:p>
            <a:pPr algn="ctr"/>
            <a:endParaRPr lang="cs-CZ" dirty="0"/>
          </a:p>
        </p:txBody>
      </p:sp>
    </p:spTree>
    <p:extLst>
      <p:ext uri="{BB962C8B-B14F-4D97-AF65-F5344CB8AC3E}">
        <p14:creationId xmlns:p14="http://schemas.microsoft.com/office/powerpoint/2010/main" val="2874114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cs-CZ" altLang="cs-CZ" sz="3200" dirty="0">
                <a:solidFill>
                  <a:schemeClr val="tx1"/>
                </a:solidFill>
              </a:rPr>
              <a:t>Thomas Hobbes – </a:t>
            </a:r>
            <a:r>
              <a:rPr lang="cs-CZ" altLang="cs-CZ" sz="3200" dirty="0" err="1">
                <a:solidFill>
                  <a:schemeClr val="tx1"/>
                </a:solidFill>
              </a:rPr>
              <a:t>společ</a:t>
            </a:r>
            <a:r>
              <a:rPr lang="cs-CZ" altLang="cs-CZ" sz="3200" dirty="0">
                <a:solidFill>
                  <a:schemeClr val="tx1"/>
                </a:solidFill>
              </a:rPr>
              <a:t>. smlouva</a:t>
            </a:r>
          </a:p>
        </p:txBody>
      </p:sp>
      <p:sp>
        <p:nvSpPr>
          <p:cNvPr id="12291" name="Rectangle 3"/>
          <p:cNvSpPr>
            <a:spLocks noGrp="1" noChangeArrowheads="1"/>
          </p:cNvSpPr>
          <p:nvPr>
            <p:ph type="body" idx="1"/>
          </p:nvPr>
        </p:nvSpPr>
        <p:spPr/>
        <p:txBody>
          <a:bodyPr>
            <a:normAutofit/>
          </a:bodyPr>
          <a:lstStyle/>
          <a:p>
            <a:pPr eaLnBrk="1" hangingPunct="1">
              <a:lnSpc>
                <a:spcPct val="90000"/>
              </a:lnSpc>
              <a:buFont typeface="Wingdings" panose="05000000000000000000" pitchFamily="2" charset="2"/>
              <a:buChar char="q"/>
            </a:pPr>
            <a:r>
              <a:rPr lang="cs-CZ" altLang="cs-CZ" sz="2500" dirty="0"/>
              <a:t>Společenská smlouva v jeho podání má jeden aspekt – </a:t>
            </a:r>
            <a:r>
              <a:rPr lang="cs-CZ" altLang="cs-CZ" sz="2500" b="1" dirty="0"/>
              <a:t>podrobení se suverénní moci</a:t>
            </a:r>
            <a:r>
              <a:rPr lang="cs-CZ" altLang="cs-CZ" sz="2500" dirty="0"/>
              <a:t> </a:t>
            </a:r>
          </a:p>
          <a:p>
            <a:pPr eaLnBrk="1" hangingPunct="1">
              <a:lnSpc>
                <a:spcPct val="90000"/>
              </a:lnSpc>
              <a:buFont typeface="Wingdings" panose="05000000000000000000" pitchFamily="2" charset="2"/>
              <a:buChar char="q"/>
            </a:pPr>
            <a:r>
              <a:rPr lang="cs-CZ" altLang="cs-CZ" sz="2500" dirty="0"/>
              <a:t>Jediným posláním státu je zabezpečovat blaho občanů </a:t>
            </a:r>
          </a:p>
          <a:p>
            <a:pPr eaLnBrk="1" hangingPunct="1">
              <a:lnSpc>
                <a:spcPct val="90000"/>
              </a:lnSpc>
              <a:buFont typeface="Wingdings" panose="05000000000000000000" pitchFamily="2" charset="2"/>
              <a:buChar char="q"/>
            </a:pPr>
            <a:r>
              <a:rPr lang="cs-CZ" altLang="cs-CZ" sz="2500" dirty="0"/>
              <a:t>Suverén nepodléhá kontrole poddaných a o všem rozhoduje bez jejich účasti – poddaní jsou mu bezpodmínečně a beze zbytku podřízeni </a:t>
            </a:r>
          </a:p>
          <a:p>
            <a:pPr eaLnBrk="1" hangingPunct="1">
              <a:lnSpc>
                <a:spcPct val="90000"/>
              </a:lnSpc>
              <a:buFont typeface="Wingdings" panose="05000000000000000000" pitchFamily="2" charset="2"/>
              <a:buChar char="q"/>
            </a:pPr>
            <a:r>
              <a:rPr lang="cs-CZ" altLang="cs-CZ" sz="2500" dirty="0"/>
              <a:t>Lid nemá právo odvolat mandát, který dal svrchované moci a to ani tehdy, jestliže tato moc vládne v neprospěch občanů</a:t>
            </a:r>
          </a:p>
        </p:txBody>
      </p:sp>
    </p:spTree>
    <p:extLst>
      <p:ext uri="{BB962C8B-B14F-4D97-AF65-F5344CB8AC3E}">
        <p14:creationId xmlns:p14="http://schemas.microsoft.com/office/powerpoint/2010/main" val="1170229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Thomas Hobbes – právo</a:t>
            </a:r>
          </a:p>
        </p:txBody>
      </p:sp>
      <p:sp>
        <p:nvSpPr>
          <p:cNvPr id="13315" name="Rectangle 3"/>
          <p:cNvSpPr>
            <a:spLocks noGrp="1" noChangeArrowheads="1"/>
          </p:cNvSpPr>
          <p:nvPr>
            <p:ph type="body" idx="1"/>
          </p:nvPr>
        </p:nvSpPr>
        <p:spPr/>
        <p:txBody>
          <a:bodyPr>
            <a:normAutofit/>
          </a:bodyPr>
          <a:lstStyle/>
          <a:p>
            <a:pPr eaLnBrk="1" hangingPunct="1">
              <a:lnSpc>
                <a:spcPct val="80000"/>
              </a:lnSpc>
              <a:buFont typeface="Wingdings" panose="05000000000000000000" pitchFamily="2" charset="2"/>
              <a:buChar char="q"/>
            </a:pPr>
            <a:r>
              <a:rPr lang="cs-CZ" altLang="cs-CZ" sz="2500" dirty="0"/>
              <a:t>Přirozené právo je pro Hobbese samotnou svobodou, kterou má každý proto, aby ji využíval jak nejlépe umí </a:t>
            </a:r>
          </a:p>
          <a:p>
            <a:pPr eaLnBrk="1" hangingPunct="1">
              <a:lnSpc>
                <a:spcPct val="80000"/>
              </a:lnSpc>
              <a:buFont typeface="Wingdings" panose="05000000000000000000" pitchFamily="2" charset="2"/>
              <a:buChar char="q"/>
            </a:pPr>
            <a:r>
              <a:rPr lang="cs-CZ" altLang="cs-CZ" sz="2500" dirty="0"/>
              <a:t>Hobbes akceptuje existenci přirozeného zákona i jeho vliv na chování lidí, neuznává však jeho právní povahu a obsah </a:t>
            </a:r>
          </a:p>
          <a:p>
            <a:pPr eaLnBrk="1" hangingPunct="1">
              <a:lnSpc>
                <a:spcPct val="80000"/>
              </a:lnSpc>
              <a:buFont typeface="Wingdings" panose="05000000000000000000" pitchFamily="2" charset="2"/>
              <a:buChar char="q"/>
            </a:pPr>
            <a:r>
              <a:rPr lang="cs-CZ" altLang="cs-CZ" sz="2500" dirty="0"/>
              <a:t>Tento přirozený zákon je třeba začlenit do obsahu pozitivního práva, čelit tím libovůli při jeho výkladu a zabezpečit tak jeho objektivitu </a:t>
            </a:r>
          </a:p>
          <a:p>
            <a:pPr eaLnBrk="1" hangingPunct="1">
              <a:lnSpc>
                <a:spcPct val="80000"/>
              </a:lnSpc>
              <a:buFont typeface="Wingdings" panose="05000000000000000000" pitchFamily="2" charset="2"/>
              <a:buChar char="q"/>
            </a:pPr>
            <a:r>
              <a:rPr lang="cs-CZ" altLang="cs-CZ" sz="2500" dirty="0"/>
              <a:t>Zde má své zárodky právní pozitivismus se svými nároky na řád a právní jistotu </a:t>
            </a:r>
          </a:p>
        </p:txBody>
      </p:sp>
    </p:spTree>
    <p:extLst>
      <p:ext uri="{BB962C8B-B14F-4D97-AF65-F5344CB8AC3E}">
        <p14:creationId xmlns:p14="http://schemas.microsoft.com/office/powerpoint/2010/main" val="3640916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3"/>
          <p:cNvSpPr>
            <a:spLocks noGrp="1"/>
          </p:cNvSpPr>
          <p:nvPr>
            <p:ph type="title"/>
          </p:nvPr>
        </p:nvSpPr>
        <p:spPr/>
        <p:txBody>
          <a:bodyPr>
            <a:normAutofit/>
          </a:bodyPr>
          <a:lstStyle/>
          <a:p>
            <a:r>
              <a:rPr lang="cs-CZ" altLang="cs-CZ" sz="3200" dirty="0" smtClean="0">
                <a:solidFill>
                  <a:schemeClr val="tx1"/>
                </a:solidFill>
              </a:rPr>
              <a:t>John Locke (1632 – 1704)</a:t>
            </a:r>
          </a:p>
        </p:txBody>
      </p:sp>
      <p:pic>
        <p:nvPicPr>
          <p:cNvPr id="14339"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53050" y="2486029"/>
            <a:ext cx="2549869" cy="3375932"/>
          </a:xfrm>
        </p:spPr>
      </p:pic>
      <p:sp>
        <p:nvSpPr>
          <p:cNvPr id="14340" name="Zástupný symbol pro obsah 5"/>
          <p:cNvSpPr>
            <a:spLocks noGrp="1"/>
          </p:cNvSpPr>
          <p:nvPr>
            <p:ph sz="half" idx="2"/>
          </p:nvPr>
        </p:nvSpPr>
        <p:spPr/>
        <p:txBody>
          <a:bodyPr>
            <a:normAutofit/>
          </a:bodyPr>
          <a:lstStyle/>
          <a:p>
            <a:pPr>
              <a:buFont typeface="Wingdings" panose="05000000000000000000" pitchFamily="2" charset="2"/>
              <a:buChar char="q"/>
            </a:pPr>
            <a:r>
              <a:rPr lang="cs-CZ" altLang="cs-CZ" sz="2600" dirty="0" smtClean="0"/>
              <a:t>Anglický politický filozof</a:t>
            </a:r>
          </a:p>
          <a:p>
            <a:pPr>
              <a:buFont typeface="Wingdings" panose="05000000000000000000" pitchFamily="2" charset="2"/>
              <a:buChar char="q"/>
            </a:pPr>
            <a:r>
              <a:rPr lang="cs-CZ" altLang="cs-CZ" sz="2600" dirty="0" smtClean="0"/>
              <a:t>Proslul zejména svou empirickou teorií poznání</a:t>
            </a:r>
          </a:p>
          <a:p>
            <a:pPr>
              <a:buFont typeface="Wingdings" panose="05000000000000000000" pitchFamily="2" charset="2"/>
              <a:buChar char="q"/>
            </a:pPr>
            <a:r>
              <a:rPr lang="cs-CZ" altLang="cs-CZ" sz="2600" dirty="0" smtClean="0"/>
              <a:t>Hájil přirozenou svobodu a rovnost </a:t>
            </a:r>
            <a:r>
              <a:rPr lang="cs-CZ" altLang="cs-CZ" sz="2600" dirty="0" smtClean="0"/>
              <a:t>lidí</a:t>
            </a:r>
            <a:endParaRPr lang="cs-CZ" altLang="cs-CZ" sz="2600" dirty="0" smtClean="0"/>
          </a:p>
        </p:txBody>
      </p:sp>
    </p:spTree>
    <p:extLst>
      <p:ext uri="{BB962C8B-B14F-4D97-AF65-F5344CB8AC3E}">
        <p14:creationId xmlns:p14="http://schemas.microsoft.com/office/powerpoint/2010/main" val="2350185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John Locke – empirismus</a:t>
            </a:r>
            <a:endParaRPr lang="cs-CZ" altLang="cs-CZ" sz="3200" i="1" dirty="0" smtClean="0">
              <a:solidFill>
                <a:schemeClr val="tx1"/>
              </a:solidFill>
            </a:endParaRPr>
          </a:p>
        </p:txBody>
      </p:sp>
      <p:sp>
        <p:nvSpPr>
          <p:cNvPr id="15363" name="Rectangle 3"/>
          <p:cNvSpPr>
            <a:spLocks noGrp="1" noChangeArrowheads="1"/>
          </p:cNvSpPr>
          <p:nvPr>
            <p:ph type="body" idx="1"/>
          </p:nvPr>
        </p:nvSpPr>
        <p:spPr/>
        <p:txBody>
          <a:bodyPr>
            <a:noAutofit/>
          </a:bodyPr>
          <a:lstStyle/>
          <a:p>
            <a:pPr eaLnBrk="1" hangingPunct="1">
              <a:buFont typeface="Wingdings" panose="05000000000000000000" pitchFamily="2" charset="2"/>
              <a:buChar char="q"/>
            </a:pPr>
            <a:r>
              <a:rPr lang="cs-CZ" altLang="cs-CZ" sz="2200" dirty="0" smtClean="0"/>
              <a:t>V</a:t>
            </a:r>
            <a:r>
              <a:rPr lang="cs-CZ" altLang="cs-CZ" sz="2200" dirty="0"/>
              <a:t> mysli není nic jiného než ideje, které získáváme v průběhu </a:t>
            </a:r>
            <a:r>
              <a:rPr lang="cs-CZ" altLang="cs-CZ" sz="2200" dirty="0" smtClean="0"/>
              <a:t>života – žádné ideje </a:t>
            </a:r>
            <a:r>
              <a:rPr lang="cs-CZ" altLang="cs-CZ" sz="2200" dirty="0"/>
              <a:t>tedy nejsou vrozené. </a:t>
            </a:r>
          </a:p>
          <a:p>
            <a:pPr eaLnBrk="1" hangingPunct="1">
              <a:buFont typeface="Wingdings" panose="05000000000000000000" pitchFamily="2" charset="2"/>
              <a:buChar char="q"/>
            </a:pPr>
            <a:r>
              <a:rPr lang="cs-CZ" altLang="cs-CZ" sz="2200" dirty="0"/>
              <a:t>Mysl dítěte je nepopsaná tabule (tabula rasa), do které se teprve skrze smysly otiskují jednoduché ideje. Pořádajícím rozumem (reflexí) pak vznikají ideje složitější. Vznik složitějších idejí se děje spojením jednodušších, kladením vedle sebe nebo abstrakcí.</a:t>
            </a:r>
          </a:p>
          <a:p>
            <a:pPr eaLnBrk="1" hangingPunct="1">
              <a:buFont typeface="Wingdings" panose="05000000000000000000" pitchFamily="2" charset="2"/>
              <a:buChar char="q"/>
            </a:pPr>
            <a:r>
              <a:rPr lang="cs-CZ" altLang="cs-CZ" sz="2200" dirty="0"/>
              <a:t>Díla: </a:t>
            </a:r>
          </a:p>
          <a:p>
            <a:pPr lvl="1" eaLnBrk="1" hangingPunct="1">
              <a:buFont typeface="Wingdings" panose="05000000000000000000" pitchFamily="2" charset="2"/>
              <a:buChar char="Ø"/>
            </a:pPr>
            <a:r>
              <a:rPr lang="cs-CZ" altLang="cs-CZ" sz="2200" dirty="0"/>
              <a:t>Dvě pojednání o vládě</a:t>
            </a:r>
          </a:p>
          <a:p>
            <a:pPr lvl="1" eaLnBrk="1" hangingPunct="1">
              <a:buFont typeface="Wingdings" panose="05000000000000000000" pitchFamily="2" charset="2"/>
              <a:buChar char="Ø"/>
            </a:pPr>
            <a:r>
              <a:rPr lang="cs-CZ" altLang="cs-CZ" sz="2200" dirty="0"/>
              <a:t>Esej o lidském rozumu</a:t>
            </a:r>
          </a:p>
          <a:p>
            <a:pPr lvl="1" eaLnBrk="1" hangingPunct="1">
              <a:buFont typeface="Wingdings" panose="05000000000000000000" pitchFamily="2" charset="2"/>
              <a:buChar char="Ø"/>
            </a:pPr>
            <a:r>
              <a:rPr lang="cs-CZ" altLang="cs-CZ" sz="2200" dirty="0"/>
              <a:t>Dopis o toleranci </a:t>
            </a:r>
          </a:p>
        </p:txBody>
      </p:sp>
    </p:spTree>
    <p:extLst>
      <p:ext uri="{BB962C8B-B14F-4D97-AF65-F5344CB8AC3E}">
        <p14:creationId xmlns:p14="http://schemas.microsoft.com/office/powerpoint/2010/main" val="1823802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cs-CZ" altLang="cs-CZ" sz="3200" dirty="0">
                <a:solidFill>
                  <a:schemeClr val="tx1"/>
                </a:solidFill>
              </a:rPr>
              <a:t>John Locke – společenská smlouva</a:t>
            </a:r>
          </a:p>
        </p:txBody>
      </p:sp>
      <p:sp>
        <p:nvSpPr>
          <p:cNvPr id="16387" name="Rectangle 3"/>
          <p:cNvSpPr>
            <a:spLocks noGrp="1" noChangeArrowheads="1"/>
          </p:cNvSpPr>
          <p:nvPr>
            <p:ph type="body" idx="1"/>
          </p:nvPr>
        </p:nvSpPr>
        <p:spPr/>
        <p:txBody>
          <a:bodyPr>
            <a:noAutofit/>
          </a:bodyPr>
          <a:lstStyle/>
          <a:p>
            <a:pPr eaLnBrk="1" hangingPunct="1">
              <a:lnSpc>
                <a:spcPct val="90000"/>
              </a:lnSpc>
              <a:buFont typeface="Wingdings" panose="05000000000000000000" pitchFamily="2" charset="2"/>
              <a:buChar char="q"/>
            </a:pPr>
            <a:r>
              <a:rPr lang="cs-CZ" altLang="cs-CZ" sz="2300" dirty="0"/>
              <a:t>Přirozený stav nazývá občanskou </a:t>
            </a:r>
            <a:r>
              <a:rPr lang="cs-CZ" altLang="cs-CZ" sz="2300" dirty="0" smtClean="0"/>
              <a:t>společností</a:t>
            </a:r>
          </a:p>
          <a:p>
            <a:pPr eaLnBrk="1" hangingPunct="1">
              <a:lnSpc>
                <a:spcPct val="90000"/>
              </a:lnSpc>
              <a:buFont typeface="Wingdings" panose="05000000000000000000" pitchFamily="2" charset="2"/>
              <a:buChar char="q"/>
            </a:pPr>
            <a:r>
              <a:rPr lang="cs-CZ" altLang="cs-CZ" sz="2300" dirty="0" smtClean="0"/>
              <a:t>Na </a:t>
            </a:r>
            <a:r>
              <a:rPr lang="cs-CZ" altLang="cs-CZ" sz="2300" dirty="0"/>
              <a:t>rozdíl od Hobbese chápe tento stav jako zlatý věk lidstva, ve kterém vládnou přirozené právo, svoboda, rovnost a vlastnictví </a:t>
            </a:r>
          </a:p>
          <a:p>
            <a:pPr eaLnBrk="1" hangingPunct="1">
              <a:lnSpc>
                <a:spcPct val="90000"/>
              </a:lnSpc>
              <a:buFont typeface="Wingdings" panose="05000000000000000000" pitchFamily="2" charset="2"/>
              <a:buChar char="q"/>
            </a:pPr>
            <a:r>
              <a:rPr lang="cs-CZ" altLang="cs-CZ" sz="2300" dirty="0"/>
              <a:t>Z pocitu nedostatečné bezpečnosti vyplývá ochota lidí vzdát se tohoto stavu </a:t>
            </a:r>
          </a:p>
          <a:p>
            <a:pPr eaLnBrk="1" hangingPunct="1">
              <a:lnSpc>
                <a:spcPct val="90000"/>
              </a:lnSpc>
              <a:buFont typeface="Wingdings" panose="05000000000000000000" pitchFamily="2" charset="2"/>
              <a:buChar char="q"/>
            </a:pPr>
            <a:r>
              <a:rPr lang="cs-CZ" altLang="cs-CZ" sz="2300" dirty="0"/>
              <a:t>Společenskou smlouvu tvoří dva akty – nejdříve se mezi sebou dohodnou jednotlivci a vytvoří občanskou společnost (</a:t>
            </a:r>
            <a:r>
              <a:rPr lang="cs-CZ" altLang="cs-CZ" sz="2300" b="1" dirty="0" err="1"/>
              <a:t>pactum</a:t>
            </a:r>
            <a:r>
              <a:rPr lang="cs-CZ" altLang="cs-CZ" sz="2300" b="1" dirty="0"/>
              <a:t> </a:t>
            </a:r>
            <a:r>
              <a:rPr lang="cs-CZ" altLang="cs-CZ" sz="2300" b="1" dirty="0" err="1"/>
              <a:t>unionis</a:t>
            </a:r>
            <a:r>
              <a:rPr lang="cs-CZ" altLang="cs-CZ" sz="2300" dirty="0"/>
              <a:t>) a až potom se společnost dohodne jakou bude mít moc podobu – na vytvoření státu a státních orgánů (</a:t>
            </a:r>
            <a:r>
              <a:rPr lang="cs-CZ" altLang="cs-CZ" sz="2300" b="1" dirty="0" err="1"/>
              <a:t>pactum</a:t>
            </a:r>
            <a:r>
              <a:rPr lang="cs-CZ" altLang="cs-CZ" sz="2300" b="1" dirty="0"/>
              <a:t> </a:t>
            </a:r>
            <a:r>
              <a:rPr lang="cs-CZ" altLang="cs-CZ" sz="2300" b="1" dirty="0" err="1"/>
              <a:t>subjectionis</a:t>
            </a:r>
            <a:r>
              <a:rPr lang="cs-CZ" altLang="cs-CZ" sz="2300" dirty="0"/>
              <a:t>) </a:t>
            </a:r>
          </a:p>
        </p:txBody>
      </p:sp>
    </p:spTree>
    <p:extLst>
      <p:ext uri="{BB962C8B-B14F-4D97-AF65-F5344CB8AC3E}">
        <p14:creationId xmlns:p14="http://schemas.microsoft.com/office/powerpoint/2010/main" val="49204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John Locke – právo</a:t>
            </a:r>
          </a:p>
        </p:txBody>
      </p:sp>
      <p:sp>
        <p:nvSpPr>
          <p:cNvPr id="17411" name="Rectangle 3"/>
          <p:cNvSpPr>
            <a:spLocks noGrp="1" noChangeArrowheads="1"/>
          </p:cNvSpPr>
          <p:nvPr>
            <p:ph type="body" idx="1"/>
          </p:nvPr>
        </p:nvSpPr>
        <p:spPr/>
        <p:txBody>
          <a:bodyPr>
            <a:normAutofit/>
          </a:bodyPr>
          <a:lstStyle/>
          <a:p>
            <a:pPr eaLnBrk="1" hangingPunct="1">
              <a:buFont typeface="Wingdings" panose="05000000000000000000" pitchFamily="2" charset="2"/>
              <a:buChar char="q"/>
            </a:pPr>
            <a:r>
              <a:rPr lang="cs-CZ" altLang="cs-CZ" sz="2500" dirty="0"/>
              <a:t>Přirozená svoboda má své hranice v přirozeném právu </a:t>
            </a:r>
          </a:p>
          <a:p>
            <a:pPr eaLnBrk="1" hangingPunct="1">
              <a:buFont typeface="Wingdings" panose="05000000000000000000" pitchFamily="2" charset="2"/>
              <a:buChar char="q"/>
            </a:pPr>
            <a:r>
              <a:rPr lang="cs-CZ" altLang="cs-CZ" sz="2500" dirty="0"/>
              <a:t>Platné právo je konkretizací přirozeného práva v juristicko-technické rovině a jeho mocenskou garancí </a:t>
            </a:r>
          </a:p>
          <a:p>
            <a:pPr eaLnBrk="1" hangingPunct="1">
              <a:buFont typeface="Wingdings" panose="05000000000000000000" pitchFamily="2" charset="2"/>
              <a:buChar char="q"/>
            </a:pPr>
            <a:r>
              <a:rPr lang="cs-CZ" altLang="cs-CZ" sz="2500" dirty="0"/>
              <a:t>Společenská smlouva je pramenem pravomoci státu přeměnit „natural </a:t>
            </a:r>
            <a:r>
              <a:rPr lang="cs-CZ" altLang="cs-CZ" sz="2500" dirty="0" err="1"/>
              <a:t>rights</a:t>
            </a:r>
            <a:r>
              <a:rPr lang="cs-CZ" altLang="cs-CZ" sz="2500" dirty="0"/>
              <a:t>“ na „</a:t>
            </a:r>
            <a:r>
              <a:rPr lang="cs-CZ" altLang="cs-CZ" sz="2500" dirty="0" err="1"/>
              <a:t>legal</a:t>
            </a:r>
            <a:r>
              <a:rPr lang="cs-CZ" altLang="cs-CZ" sz="2500" dirty="0"/>
              <a:t> </a:t>
            </a:r>
            <a:r>
              <a:rPr lang="cs-CZ" altLang="cs-CZ" sz="2500" dirty="0" err="1"/>
              <a:t>rights</a:t>
            </a:r>
            <a:r>
              <a:rPr lang="cs-CZ" altLang="cs-CZ" sz="2500" dirty="0"/>
              <a:t>“ </a:t>
            </a:r>
          </a:p>
          <a:p>
            <a:pPr eaLnBrk="1" hangingPunct="1">
              <a:buFont typeface="Wingdings" panose="05000000000000000000" pitchFamily="2" charset="2"/>
              <a:buChar char="q"/>
            </a:pPr>
            <a:r>
              <a:rPr lang="cs-CZ" altLang="cs-CZ" sz="2500" dirty="0"/>
              <a:t>Pokud moc neslouží účelu, k němuž byla dohodnuta, je zde právo na odpor </a:t>
            </a:r>
          </a:p>
        </p:txBody>
      </p:sp>
    </p:spTree>
    <p:extLst>
      <p:ext uri="{BB962C8B-B14F-4D97-AF65-F5344CB8AC3E}">
        <p14:creationId xmlns:p14="http://schemas.microsoft.com/office/powerpoint/2010/main" val="380574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John Locke – dělba moci</a:t>
            </a:r>
          </a:p>
        </p:txBody>
      </p:sp>
      <p:sp>
        <p:nvSpPr>
          <p:cNvPr id="18435" name="Rectangle 3"/>
          <p:cNvSpPr>
            <a:spLocks noGrp="1" noChangeArrowheads="1"/>
          </p:cNvSpPr>
          <p:nvPr>
            <p:ph type="body" idx="1"/>
          </p:nvPr>
        </p:nvSpPr>
        <p:spPr/>
        <p:txBody>
          <a:bodyPr>
            <a:normAutofit/>
          </a:bodyPr>
          <a:lstStyle/>
          <a:p>
            <a:pPr eaLnBrk="1" hangingPunct="1">
              <a:lnSpc>
                <a:spcPct val="90000"/>
              </a:lnSpc>
              <a:buFont typeface="Wingdings" panose="05000000000000000000" pitchFamily="2" charset="2"/>
              <a:buChar char="q"/>
            </a:pPr>
            <a:r>
              <a:rPr lang="cs-CZ" altLang="cs-CZ" sz="2400" dirty="0"/>
              <a:t>Locke pro revoluce neměl příliš sympatie, a tak se zamýšlí nad tím, jak jim předejít a zabránit tomu, aby se moc zvrhla v tyranii – teorie </a:t>
            </a:r>
            <a:r>
              <a:rPr lang="cs-CZ" altLang="cs-CZ" sz="2400" b="1" dirty="0"/>
              <a:t>dělby moci</a:t>
            </a:r>
          </a:p>
          <a:p>
            <a:pPr eaLnBrk="1" hangingPunct="1">
              <a:lnSpc>
                <a:spcPct val="90000"/>
              </a:lnSpc>
              <a:buFont typeface="Wingdings" panose="05000000000000000000" pitchFamily="2" charset="2"/>
              <a:buChar char="q"/>
            </a:pPr>
            <a:r>
              <a:rPr lang="cs-CZ" altLang="cs-CZ" sz="2400" dirty="0"/>
              <a:t>Občanská vláda má podle něj vykonávat tři moci: </a:t>
            </a:r>
            <a:r>
              <a:rPr lang="cs-CZ" altLang="cs-CZ" sz="2400" b="1" dirty="0"/>
              <a:t>zákonodárnou, výkonnou a federativní</a:t>
            </a:r>
            <a:r>
              <a:rPr lang="cs-CZ" altLang="cs-CZ" sz="2400" dirty="0"/>
              <a:t> – tyto moci mají být svěřeny různým orgánům, aby se dosáhlo toho, že se budou navzájem kontrolovat</a:t>
            </a:r>
          </a:p>
          <a:p>
            <a:pPr eaLnBrk="1" hangingPunct="1">
              <a:lnSpc>
                <a:spcPct val="90000"/>
              </a:lnSpc>
              <a:buFont typeface="Wingdings" panose="05000000000000000000" pitchFamily="2" charset="2"/>
              <a:buChar char="q"/>
            </a:pPr>
            <a:r>
              <a:rPr lang="cs-CZ" altLang="cs-CZ" sz="2400" dirty="0"/>
              <a:t>Zákon je rozhodující nástroj nejen zabezpečení, ale i rozšíření svobody člověka, jeho osobnosti a současně jej chrání od zvůle a despotismu druhých </a:t>
            </a:r>
          </a:p>
        </p:txBody>
      </p:sp>
    </p:spTree>
    <p:extLst>
      <p:ext uri="{BB962C8B-B14F-4D97-AF65-F5344CB8AC3E}">
        <p14:creationId xmlns:p14="http://schemas.microsoft.com/office/powerpoint/2010/main" val="1211572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3"/>
          <p:cNvSpPr>
            <a:spLocks noGrp="1"/>
          </p:cNvSpPr>
          <p:nvPr>
            <p:ph type="title"/>
          </p:nvPr>
        </p:nvSpPr>
        <p:spPr/>
        <p:txBody>
          <a:bodyPr>
            <a:normAutofit/>
          </a:bodyPr>
          <a:lstStyle/>
          <a:p>
            <a:r>
              <a:rPr lang="cs-CZ" altLang="cs-CZ" sz="3200" dirty="0" smtClean="0">
                <a:solidFill>
                  <a:schemeClr val="tx1"/>
                </a:solidFill>
              </a:rPr>
              <a:t>Charles </a:t>
            </a:r>
            <a:r>
              <a:rPr lang="cs-CZ" altLang="cs-CZ" sz="3200" dirty="0" err="1" smtClean="0">
                <a:solidFill>
                  <a:schemeClr val="tx1"/>
                </a:solidFill>
              </a:rPr>
              <a:t>Montesquieu</a:t>
            </a:r>
            <a:r>
              <a:rPr lang="cs-CZ" altLang="cs-CZ" sz="3200" dirty="0" smtClean="0">
                <a:solidFill>
                  <a:schemeClr val="tx1"/>
                </a:solidFill>
              </a:rPr>
              <a:t> (1689 </a:t>
            </a:r>
            <a:r>
              <a:rPr lang="cs-CZ" altLang="cs-CZ" sz="3200" dirty="0" smtClean="0">
                <a:solidFill>
                  <a:schemeClr val="tx1"/>
                </a:solidFill>
              </a:rPr>
              <a:t>– 1755)</a:t>
            </a:r>
            <a:endParaRPr lang="cs-CZ" altLang="cs-CZ" sz="3200" dirty="0" smtClean="0">
              <a:solidFill>
                <a:schemeClr val="tx1"/>
              </a:solidFill>
            </a:endParaRPr>
          </a:p>
        </p:txBody>
      </p:sp>
      <p:pic>
        <p:nvPicPr>
          <p:cNvPr id="19459"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10871" y="2558868"/>
            <a:ext cx="2834230" cy="3375932"/>
          </a:xfrm>
        </p:spPr>
      </p:pic>
      <p:sp>
        <p:nvSpPr>
          <p:cNvPr id="19460" name="Zástupný symbol pro obsah 5"/>
          <p:cNvSpPr>
            <a:spLocks noGrp="1"/>
          </p:cNvSpPr>
          <p:nvPr>
            <p:ph sz="half" idx="2"/>
          </p:nvPr>
        </p:nvSpPr>
        <p:spPr/>
        <p:txBody>
          <a:bodyPr/>
          <a:lstStyle/>
          <a:p>
            <a:pPr>
              <a:buFont typeface="Wingdings" panose="05000000000000000000" pitchFamily="2" charset="2"/>
              <a:buChar char="q"/>
            </a:pPr>
            <a:r>
              <a:rPr lang="cs-CZ" altLang="cs-CZ" sz="2600" dirty="0" smtClean="0"/>
              <a:t>Francouzský právník, filosof a spisovatel</a:t>
            </a:r>
          </a:p>
          <a:p>
            <a:pPr>
              <a:buFont typeface="Wingdings" panose="05000000000000000000" pitchFamily="2" charset="2"/>
              <a:buChar char="q"/>
            </a:pPr>
            <a:r>
              <a:rPr lang="cs-CZ" altLang="cs-CZ" sz="2600" dirty="0" smtClean="0"/>
              <a:t>Kritik francouzského absolutismu a společnosti své doby</a:t>
            </a:r>
          </a:p>
          <a:p>
            <a:endParaRPr lang="cs-CZ" altLang="cs-CZ" dirty="0" smtClean="0"/>
          </a:p>
        </p:txBody>
      </p:sp>
    </p:spTree>
    <p:extLst>
      <p:ext uri="{BB962C8B-B14F-4D97-AF65-F5344CB8AC3E}">
        <p14:creationId xmlns:p14="http://schemas.microsoft.com/office/powerpoint/2010/main" val="2232674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Charles </a:t>
            </a:r>
            <a:r>
              <a:rPr lang="cs-CZ" altLang="cs-CZ" sz="3200" dirty="0" err="1" smtClean="0">
                <a:solidFill>
                  <a:schemeClr val="tx1"/>
                </a:solidFill>
              </a:rPr>
              <a:t>Montesquieu</a:t>
            </a:r>
            <a:r>
              <a:rPr lang="cs-CZ" altLang="cs-CZ" sz="3200" dirty="0" smtClean="0">
                <a:solidFill>
                  <a:schemeClr val="tx1"/>
                </a:solidFill>
              </a:rPr>
              <a:t> – díla</a:t>
            </a:r>
            <a:endParaRPr lang="cs-CZ" altLang="cs-CZ" sz="3200" i="1" dirty="0" smtClean="0">
              <a:solidFill>
                <a:schemeClr val="tx1"/>
              </a:solidFill>
            </a:endParaRPr>
          </a:p>
        </p:txBody>
      </p:sp>
      <p:sp>
        <p:nvSpPr>
          <p:cNvPr id="20483" name="Rectangle 3"/>
          <p:cNvSpPr>
            <a:spLocks noGrp="1" noChangeArrowheads="1"/>
          </p:cNvSpPr>
          <p:nvPr>
            <p:ph type="body" idx="1"/>
          </p:nvPr>
        </p:nvSpPr>
        <p:spPr/>
        <p:txBody>
          <a:bodyPr>
            <a:normAutofit/>
          </a:bodyPr>
          <a:lstStyle/>
          <a:p>
            <a:pPr eaLnBrk="1" hangingPunct="1">
              <a:lnSpc>
                <a:spcPct val="90000"/>
              </a:lnSpc>
              <a:buFont typeface="Wingdings" panose="05000000000000000000" pitchFamily="2" charset="2"/>
              <a:buChar char="q"/>
            </a:pPr>
            <a:r>
              <a:rPr lang="cs-CZ" altLang="cs-CZ" sz="2500" b="1" dirty="0"/>
              <a:t>Perské listy</a:t>
            </a:r>
            <a:r>
              <a:rPr lang="cs-CZ" altLang="cs-CZ" sz="2500" dirty="0"/>
              <a:t> – satiricky popisuje francouzskou společnost pohledem návštěvníků z Persie, které provází filosof a vysvětluje jim poměry zde panující. Dílo je výsměchem zkostnatělosti absolutismu a církve.</a:t>
            </a:r>
          </a:p>
          <a:p>
            <a:pPr eaLnBrk="1" hangingPunct="1">
              <a:lnSpc>
                <a:spcPct val="90000"/>
              </a:lnSpc>
              <a:buFont typeface="Wingdings" panose="05000000000000000000" pitchFamily="2" charset="2"/>
              <a:buChar char="q"/>
            </a:pPr>
            <a:r>
              <a:rPr lang="cs-CZ" altLang="cs-CZ" sz="2500" dirty="0"/>
              <a:t>Hlavním dílem je </a:t>
            </a:r>
            <a:r>
              <a:rPr lang="cs-CZ" altLang="cs-CZ" sz="2500" b="1" dirty="0"/>
              <a:t>Duch zákonů</a:t>
            </a:r>
            <a:r>
              <a:rPr lang="cs-CZ" altLang="cs-CZ" sz="2500" dirty="0"/>
              <a:t> – zde používá historickou, místy až </a:t>
            </a:r>
            <a:r>
              <a:rPr lang="cs-CZ" altLang="cs-CZ" sz="2500" b="1" dirty="0"/>
              <a:t>sociologickou</a:t>
            </a:r>
            <a:r>
              <a:rPr lang="cs-CZ" altLang="cs-CZ" sz="2500" dirty="0"/>
              <a:t> metodu </a:t>
            </a:r>
          </a:p>
          <a:p>
            <a:pPr eaLnBrk="1" hangingPunct="1">
              <a:lnSpc>
                <a:spcPct val="90000"/>
              </a:lnSpc>
              <a:buFont typeface="Wingdings" panose="05000000000000000000" pitchFamily="2" charset="2"/>
              <a:buChar char="q"/>
            </a:pPr>
            <a:r>
              <a:rPr lang="cs-CZ" altLang="cs-CZ" sz="2500" dirty="0"/>
              <a:t>Lidská společnost je produktem působení objektivních zákonů, které formovaly dějiny a tím i ducha každého národa </a:t>
            </a:r>
          </a:p>
        </p:txBody>
      </p:sp>
    </p:spTree>
    <p:extLst>
      <p:ext uri="{BB962C8B-B14F-4D97-AF65-F5344CB8AC3E}">
        <p14:creationId xmlns:p14="http://schemas.microsoft.com/office/powerpoint/2010/main" val="1367393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Charles </a:t>
            </a:r>
            <a:r>
              <a:rPr lang="cs-CZ" altLang="cs-CZ" sz="3200" dirty="0" err="1" smtClean="0">
                <a:solidFill>
                  <a:schemeClr val="tx1"/>
                </a:solidFill>
              </a:rPr>
              <a:t>Montesquieu</a:t>
            </a:r>
            <a:r>
              <a:rPr lang="cs-CZ" altLang="cs-CZ" sz="3200" dirty="0" smtClean="0">
                <a:solidFill>
                  <a:schemeClr val="tx1"/>
                </a:solidFill>
              </a:rPr>
              <a:t> – dělba moci</a:t>
            </a:r>
          </a:p>
        </p:txBody>
      </p:sp>
      <p:sp>
        <p:nvSpPr>
          <p:cNvPr id="21507" name="Rectangle 3"/>
          <p:cNvSpPr>
            <a:spLocks noGrp="1" noChangeArrowheads="1"/>
          </p:cNvSpPr>
          <p:nvPr>
            <p:ph type="body" idx="1"/>
          </p:nvPr>
        </p:nvSpPr>
        <p:spPr/>
        <p:txBody>
          <a:bodyPr>
            <a:normAutofit/>
          </a:bodyPr>
          <a:lstStyle/>
          <a:p>
            <a:pPr eaLnBrk="1" hangingPunct="1">
              <a:lnSpc>
                <a:spcPct val="90000"/>
              </a:lnSpc>
              <a:buFont typeface="Wingdings" panose="05000000000000000000" pitchFamily="2" charset="2"/>
              <a:buChar char="q"/>
            </a:pPr>
            <a:r>
              <a:rPr lang="cs-CZ" altLang="cs-CZ" sz="2600" dirty="0" smtClean="0"/>
              <a:t>V každém státě je nutno rozlišovat tři státní funkce </a:t>
            </a:r>
            <a:r>
              <a:rPr lang="cs-CZ" altLang="cs-CZ" sz="2600" dirty="0" smtClean="0"/>
              <a:t>– </a:t>
            </a:r>
            <a:r>
              <a:rPr lang="cs-CZ" altLang="cs-CZ" sz="2600" b="1" dirty="0" smtClean="0"/>
              <a:t>zákonodárnou, </a:t>
            </a:r>
            <a:r>
              <a:rPr lang="cs-CZ" altLang="cs-CZ" sz="2600" b="1" dirty="0" smtClean="0"/>
              <a:t>soudcovskou a výkonnou</a:t>
            </a:r>
            <a:r>
              <a:rPr lang="cs-CZ" altLang="cs-CZ" sz="2600" dirty="0" smtClean="0"/>
              <a:t> </a:t>
            </a:r>
          </a:p>
          <a:p>
            <a:pPr eaLnBrk="1" hangingPunct="1">
              <a:lnSpc>
                <a:spcPct val="90000"/>
              </a:lnSpc>
              <a:buFont typeface="Wingdings" panose="05000000000000000000" pitchFamily="2" charset="2"/>
              <a:buChar char="q"/>
            </a:pPr>
            <a:r>
              <a:rPr lang="cs-CZ" altLang="cs-CZ" sz="2600" dirty="0" smtClean="0"/>
              <a:t>Jeden orgán nemůže mít v rukou dvě nebo dokonce tři státní moci </a:t>
            </a:r>
          </a:p>
          <a:p>
            <a:pPr eaLnBrk="1" hangingPunct="1">
              <a:lnSpc>
                <a:spcPct val="90000"/>
              </a:lnSpc>
              <a:buFont typeface="Wingdings" panose="05000000000000000000" pitchFamily="2" charset="2"/>
              <a:buChar char="q"/>
            </a:pPr>
            <a:r>
              <a:rPr lang="cs-CZ" altLang="cs-CZ" sz="2600" dirty="0" smtClean="0"/>
              <a:t>Je nezbytné, aby jedna moc byla omezována druhou mocí </a:t>
            </a:r>
            <a:r>
              <a:rPr lang="cs-CZ" altLang="cs-CZ" sz="2600" dirty="0" smtClean="0"/>
              <a:t>– tím bude </a:t>
            </a:r>
            <a:r>
              <a:rPr lang="cs-CZ" altLang="cs-CZ" sz="2600" dirty="0" smtClean="0"/>
              <a:t>mezi nimi dosaženo rovnováhy a jedna bude druhou udržovat v žádoucích mezích </a:t>
            </a:r>
          </a:p>
        </p:txBody>
      </p:sp>
    </p:spTree>
    <p:extLst>
      <p:ext uri="{BB962C8B-B14F-4D97-AF65-F5344CB8AC3E}">
        <p14:creationId xmlns:p14="http://schemas.microsoft.com/office/powerpoint/2010/main" val="1906999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Právní filozofie 17. století </a:t>
            </a:r>
          </a:p>
        </p:txBody>
      </p:sp>
      <p:sp>
        <p:nvSpPr>
          <p:cNvPr id="4099" name="Rectangle 3"/>
          <p:cNvSpPr>
            <a:spLocks noGrp="1" noChangeArrowheads="1"/>
          </p:cNvSpPr>
          <p:nvPr>
            <p:ph type="body" idx="1"/>
          </p:nvPr>
        </p:nvSpPr>
        <p:spPr/>
        <p:txBody>
          <a:bodyPr>
            <a:normAutofit/>
          </a:bodyPr>
          <a:lstStyle/>
          <a:p>
            <a:pPr eaLnBrk="1" hangingPunct="1">
              <a:buFont typeface="Wingdings" panose="05000000000000000000" pitchFamily="2" charset="2"/>
              <a:buChar char="q"/>
            </a:pPr>
            <a:r>
              <a:rPr lang="cs-CZ" altLang="cs-CZ" sz="2500" b="1" dirty="0"/>
              <a:t>Racionalismus</a:t>
            </a:r>
            <a:r>
              <a:rPr lang="cs-CZ" altLang="cs-CZ" sz="2500" dirty="0"/>
              <a:t> – silná víra v lidskou schopnost objevit základy společenského řádu a rozpracovat a prosadit pravidla, která tento řád vyjadřují </a:t>
            </a:r>
          </a:p>
          <a:p>
            <a:pPr eaLnBrk="1" hangingPunct="1">
              <a:buFont typeface="Wingdings" panose="05000000000000000000" pitchFamily="2" charset="2"/>
              <a:buChar char="q"/>
            </a:pPr>
            <a:r>
              <a:rPr lang="cs-CZ" altLang="cs-CZ" sz="2500" b="1" dirty="0"/>
              <a:t>Laicizace práva</a:t>
            </a:r>
            <a:r>
              <a:rPr lang="cs-CZ" altLang="cs-CZ" sz="2500" dirty="0"/>
              <a:t> – byla výsledkem přesvědčení autorů přirozenoprávní školy, že právo lze vydedukovat z morálky </a:t>
            </a:r>
          </a:p>
          <a:p>
            <a:pPr eaLnBrk="1" hangingPunct="1">
              <a:buFont typeface="Wingdings" panose="05000000000000000000" pitchFamily="2" charset="2"/>
              <a:buChar char="q"/>
            </a:pPr>
            <a:r>
              <a:rPr lang="cs-CZ" altLang="cs-CZ" sz="2500" dirty="0"/>
              <a:t>Právní věda se soustřeďuje na </a:t>
            </a:r>
            <a:r>
              <a:rPr lang="cs-CZ" altLang="cs-CZ" sz="2500" b="1" dirty="0"/>
              <a:t>jednotlivce</a:t>
            </a:r>
            <a:r>
              <a:rPr lang="cs-CZ" altLang="cs-CZ" sz="2500" dirty="0"/>
              <a:t> s jeho vůlí a s jeho právy </a:t>
            </a:r>
          </a:p>
          <a:p>
            <a:pPr eaLnBrk="1" hangingPunct="1">
              <a:buFont typeface="Wingdings" panose="05000000000000000000" pitchFamily="2" charset="2"/>
              <a:buChar char="q"/>
            </a:pPr>
            <a:r>
              <a:rPr lang="cs-CZ" altLang="cs-CZ" sz="2500" dirty="0"/>
              <a:t>Teorie </a:t>
            </a:r>
            <a:r>
              <a:rPr lang="cs-CZ" altLang="cs-CZ" sz="2500" b="1" dirty="0"/>
              <a:t>společenské smlouvy</a:t>
            </a:r>
          </a:p>
        </p:txBody>
      </p:sp>
    </p:spTree>
    <p:extLst>
      <p:ext uri="{BB962C8B-B14F-4D97-AF65-F5344CB8AC3E}">
        <p14:creationId xmlns:p14="http://schemas.microsoft.com/office/powerpoint/2010/main" val="1353827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3"/>
          <p:cNvSpPr>
            <a:spLocks noGrp="1"/>
          </p:cNvSpPr>
          <p:nvPr>
            <p:ph type="title"/>
          </p:nvPr>
        </p:nvSpPr>
        <p:spPr/>
        <p:txBody>
          <a:bodyPr>
            <a:normAutofit/>
          </a:bodyPr>
          <a:lstStyle/>
          <a:p>
            <a:r>
              <a:rPr lang="cs-CZ" altLang="cs-CZ" sz="3200" dirty="0">
                <a:solidFill>
                  <a:schemeClr val="tx1"/>
                </a:solidFill>
              </a:rPr>
              <a:t>Jean Jacques Rousseau (1712 – 1778)</a:t>
            </a:r>
          </a:p>
        </p:txBody>
      </p:sp>
      <p:pic>
        <p:nvPicPr>
          <p:cNvPr id="22531"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53051" y="2486029"/>
            <a:ext cx="2692050" cy="3448771"/>
          </a:xfrm>
        </p:spPr>
      </p:pic>
      <p:sp>
        <p:nvSpPr>
          <p:cNvPr id="22532" name="Zástupný symbol pro obsah 5"/>
          <p:cNvSpPr>
            <a:spLocks noGrp="1"/>
          </p:cNvSpPr>
          <p:nvPr>
            <p:ph sz="half" idx="2"/>
          </p:nvPr>
        </p:nvSpPr>
        <p:spPr/>
        <p:txBody>
          <a:bodyPr>
            <a:normAutofit/>
          </a:bodyPr>
          <a:lstStyle/>
          <a:p>
            <a:pPr>
              <a:buFont typeface="Wingdings" panose="05000000000000000000" pitchFamily="2" charset="2"/>
              <a:buChar char="q"/>
            </a:pPr>
            <a:r>
              <a:rPr lang="cs-CZ" altLang="cs-CZ" sz="2600" dirty="0" smtClean="0"/>
              <a:t>Francouzský filozof a spisovatel švýcarského původu</a:t>
            </a:r>
          </a:p>
          <a:p>
            <a:pPr>
              <a:buFont typeface="Wingdings" panose="05000000000000000000" pitchFamily="2" charset="2"/>
              <a:buChar char="q"/>
            </a:pPr>
            <a:r>
              <a:rPr lang="cs-CZ" altLang="cs-CZ" sz="2600" dirty="0" smtClean="0"/>
              <a:t>Jeho dílo ovlivnilo Velkou francouzskou revoluci</a:t>
            </a:r>
          </a:p>
        </p:txBody>
      </p:sp>
    </p:spTree>
    <p:extLst>
      <p:ext uri="{BB962C8B-B14F-4D97-AF65-F5344CB8AC3E}">
        <p14:creationId xmlns:p14="http://schemas.microsoft.com/office/powerpoint/2010/main" val="963474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743712" y="1624084"/>
            <a:ext cx="7799600" cy="655092"/>
          </a:xfrm>
        </p:spPr>
        <p:txBody>
          <a:bodyPr/>
          <a:lstStyle/>
          <a:p>
            <a:pPr eaLnBrk="1" hangingPunct="1"/>
            <a:r>
              <a:rPr lang="cs-CZ" altLang="cs-CZ" sz="3200" dirty="0">
                <a:solidFill>
                  <a:schemeClr val="tx1"/>
                </a:solidFill>
              </a:rPr>
              <a:t>Rousseau – přirozený stav</a:t>
            </a:r>
            <a:endParaRPr lang="cs-CZ" altLang="cs-CZ" sz="3200" i="1" dirty="0">
              <a:solidFill>
                <a:schemeClr val="tx1"/>
              </a:solidFill>
            </a:endParaRPr>
          </a:p>
        </p:txBody>
      </p:sp>
      <p:sp>
        <p:nvSpPr>
          <p:cNvPr id="23555" name="Rectangle 3"/>
          <p:cNvSpPr>
            <a:spLocks noGrp="1" noChangeArrowheads="1"/>
          </p:cNvSpPr>
          <p:nvPr>
            <p:ph type="body" idx="1"/>
          </p:nvPr>
        </p:nvSpPr>
        <p:spPr/>
        <p:txBody>
          <a:bodyPr>
            <a:normAutofit/>
          </a:bodyPr>
          <a:lstStyle/>
          <a:p>
            <a:pPr eaLnBrk="1" hangingPunct="1">
              <a:buFont typeface="Wingdings" panose="05000000000000000000" pitchFamily="2" charset="2"/>
              <a:buChar char="q"/>
            </a:pPr>
            <a:r>
              <a:rPr lang="cs-CZ" altLang="cs-CZ" sz="2500" dirty="0"/>
              <a:t>Východiskem politického učení tohoto filozofa je nový pohled na člověka a společenské poměry všeobecně – je obsažen především v jeho díle </a:t>
            </a:r>
            <a:r>
              <a:rPr lang="cs-CZ" altLang="cs-CZ" sz="2500" b="1" dirty="0"/>
              <a:t>O původu nerovnosti mezi lidmi</a:t>
            </a:r>
            <a:r>
              <a:rPr lang="cs-CZ" altLang="cs-CZ" sz="2500" dirty="0"/>
              <a:t> </a:t>
            </a:r>
          </a:p>
          <a:p>
            <a:pPr eaLnBrk="1" hangingPunct="1">
              <a:buFont typeface="Wingdings" panose="05000000000000000000" pitchFamily="2" charset="2"/>
              <a:buChar char="q"/>
            </a:pPr>
            <a:r>
              <a:rPr lang="cs-CZ" altLang="cs-CZ" sz="2500" dirty="0"/>
              <a:t>V přirozeném stavu vedli lidé šťastný život </a:t>
            </a:r>
          </a:p>
          <a:p>
            <a:pPr eaLnBrk="1" hangingPunct="1">
              <a:buFont typeface="Wingdings" panose="05000000000000000000" pitchFamily="2" charset="2"/>
              <a:buChar char="q"/>
            </a:pPr>
            <a:r>
              <a:rPr lang="cs-CZ" altLang="cs-CZ" sz="2500" dirty="0"/>
              <a:t>Vzniklo soukromé vlastnictví – mravní nerovnost</a:t>
            </a:r>
          </a:p>
          <a:p>
            <a:pPr eaLnBrk="1" hangingPunct="1">
              <a:buFont typeface="Wingdings" panose="05000000000000000000" pitchFamily="2" charset="2"/>
              <a:buChar char="q"/>
            </a:pPr>
            <a:r>
              <a:rPr lang="cs-CZ" altLang="cs-CZ" sz="2500" dirty="0"/>
              <a:t>Mravní nerovnost si vyžádala vytvoření státu a vznik zákonů, které stabilizují a garantují vlastnické a mocenské vztahy – vzniká politická nerovnost</a:t>
            </a:r>
          </a:p>
        </p:txBody>
      </p:sp>
    </p:spTree>
    <p:extLst>
      <p:ext uri="{BB962C8B-B14F-4D97-AF65-F5344CB8AC3E}">
        <p14:creationId xmlns:p14="http://schemas.microsoft.com/office/powerpoint/2010/main" val="3213640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Rousseau – společenská smlouva</a:t>
            </a:r>
          </a:p>
        </p:txBody>
      </p:sp>
      <p:sp>
        <p:nvSpPr>
          <p:cNvPr id="24579" name="Rectangle 3"/>
          <p:cNvSpPr>
            <a:spLocks noGrp="1" noChangeArrowheads="1"/>
          </p:cNvSpPr>
          <p:nvPr>
            <p:ph type="body" idx="1"/>
          </p:nvPr>
        </p:nvSpPr>
        <p:spPr/>
        <p:txBody>
          <a:bodyPr>
            <a:normAutofit/>
          </a:bodyPr>
          <a:lstStyle/>
          <a:p>
            <a:pPr eaLnBrk="1" hangingPunct="1">
              <a:lnSpc>
                <a:spcPct val="80000"/>
              </a:lnSpc>
              <a:buFont typeface="Wingdings" panose="05000000000000000000" pitchFamily="2" charset="2"/>
              <a:buChar char="q"/>
            </a:pPr>
            <a:r>
              <a:rPr lang="cs-CZ" altLang="cs-CZ" sz="2500" dirty="0"/>
              <a:t>Jeho představu o stanovení rovných podmínek života ve společnosti představuje jeho nejslavnější dílo </a:t>
            </a:r>
            <a:r>
              <a:rPr lang="cs-CZ" altLang="cs-CZ" sz="2500" b="1" dirty="0"/>
              <a:t>O společenské smlouvě neboli o zásadách státního práva</a:t>
            </a:r>
            <a:r>
              <a:rPr lang="cs-CZ" altLang="cs-CZ" sz="2500" dirty="0"/>
              <a:t> </a:t>
            </a:r>
          </a:p>
          <a:p>
            <a:pPr eaLnBrk="1" hangingPunct="1">
              <a:lnSpc>
                <a:spcPct val="80000"/>
              </a:lnSpc>
              <a:buFont typeface="Wingdings" panose="05000000000000000000" pitchFamily="2" charset="2"/>
              <a:buChar char="q"/>
            </a:pPr>
            <a:r>
              <a:rPr lang="cs-CZ" altLang="cs-CZ" sz="2500" dirty="0"/>
              <a:t>Důsledkem uzavření smlouvy je, že místo jednotlivých osob, které uzavřely smlouvu vzniká celek, který má vlastní vůli – stát; nositelem suverenity a tedy zdrojem moci ve státě je lid</a:t>
            </a:r>
          </a:p>
          <a:p>
            <a:pPr eaLnBrk="1" hangingPunct="1">
              <a:lnSpc>
                <a:spcPct val="80000"/>
              </a:lnSpc>
              <a:buFont typeface="Wingdings" panose="05000000000000000000" pitchFamily="2" charset="2"/>
              <a:buChar char="q"/>
            </a:pPr>
            <a:r>
              <a:rPr lang="cs-CZ" altLang="cs-CZ" sz="2500" dirty="0"/>
              <a:t>Rozhodnutí jsou přijímána na základě obecné vůle </a:t>
            </a:r>
            <a:r>
              <a:rPr lang="cs-CZ" altLang="cs-CZ" sz="2500" b="1" dirty="0"/>
              <a:t>(</a:t>
            </a:r>
            <a:r>
              <a:rPr lang="cs-CZ" altLang="cs-CZ" sz="2500" b="1" dirty="0" err="1"/>
              <a:t>volonté</a:t>
            </a:r>
            <a:r>
              <a:rPr lang="cs-CZ" altLang="cs-CZ" sz="2500" b="1" dirty="0"/>
              <a:t> </a:t>
            </a:r>
            <a:r>
              <a:rPr lang="cs-CZ" altLang="cs-CZ" sz="2500" b="1" dirty="0" err="1"/>
              <a:t>générale</a:t>
            </a:r>
            <a:r>
              <a:rPr lang="cs-CZ" altLang="cs-CZ" sz="2500" b="1" dirty="0"/>
              <a:t>) </a:t>
            </a:r>
            <a:r>
              <a:rPr lang="cs-CZ" altLang="cs-CZ" sz="2500" dirty="0"/>
              <a:t>– ta se utváří v procesu </a:t>
            </a:r>
            <a:r>
              <a:rPr lang="cs-CZ" altLang="cs-CZ" sz="2500" b="1" dirty="0"/>
              <a:t>přímé demokracie</a:t>
            </a:r>
            <a:endParaRPr lang="cs-CZ" altLang="cs-CZ" sz="2500" dirty="0"/>
          </a:p>
        </p:txBody>
      </p:sp>
    </p:spTree>
    <p:extLst>
      <p:ext uri="{BB962C8B-B14F-4D97-AF65-F5344CB8AC3E}">
        <p14:creationId xmlns:p14="http://schemas.microsoft.com/office/powerpoint/2010/main" val="1350248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3"/>
          <p:cNvSpPr>
            <a:spLocks noGrp="1"/>
          </p:cNvSpPr>
          <p:nvPr>
            <p:ph type="title"/>
          </p:nvPr>
        </p:nvSpPr>
        <p:spPr/>
        <p:txBody>
          <a:bodyPr>
            <a:normAutofit/>
          </a:bodyPr>
          <a:lstStyle/>
          <a:p>
            <a:r>
              <a:rPr lang="cs-CZ" altLang="cs-CZ" sz="3200" dirty="0" smtClean="0">
                <a:solidFill>
                  <a:schemeClr val="tx1"/>
                </a:solidFill>
              </a:rPr>
              <a:t>Hugo </a:t>
            </a:r>
            <a:r>
              <a:rPr lang="cs-CZ" altLang="cs-CZ" sz="3200" dirty="0" err="1" smtClean="0">
                <a:solidFill>
                  <a:schemeClr val="tx1"/>
                </a:solidFill>
              </a:rPr>
              <a:t>Grotius</a:t>
            </a:r>
            <a:r>
              <a:rPr lang="cs-CZ" altLang="cs-CZ" sz="3200" dirty="0" smtClean="0">
                <a:solidFill>
                  <a:schemeClr val="tx1"/>
                </a:solidFill>
              </a:rPr>
              <a:t> (1583 – 1645)</a:t>
            </a:r>
          </a:p>
        </p:txBody>
      </p:sp>
      <p:pic>
        <p:nvPicPr>
          <p:cNvPr id="5123"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04621" y="2414774"/>
            <a:ext cx="2912350" cy="3591282"/>
          </a:xfrm>
        </p:spPr>
      </p:pic>
      <p:sp>
        <p:nvSpPr>
          <p:cNvPr id="5124" name="Zástupný symbol pro obsah 5"/>
          <p:cNvSpPr>
            <a:spLocks noGrp="1"/>
          </p:cNvSpPr>
          <p:nvPr>
            <p:ph sz="half" idx="2"/>
          </p:nvPr>
        </p:nvSpPr>
        <p:spPr/>
        <p:txBody>
          <a:bodyPr>
            <a:normAutofit/>
          </a:bodyPr>
          <a:lstStyle/>
          <a:p>
            <a:pPr>
              <a:buFont typeface="Wingdings" panose="05000000000000000000" pitchFamily="2" charset="2"/>
              <a:buChar char="q"/>
            </a:pPr>
            <a:r>
              <a:rPr lang="cs-CZ" altLang="cs-CZ" sz="2600" dirty="0" smtClean="0"/>
              <a:t>Holandský právník</a:t>
            </a:r>
          </a:p>
          <a:p>
            <a:pPr>
              <a:buFont typeface="Wingdings" panose="05000000000000000000" pitchFamily="2" charset="2"/>
              <a:buChar char="q"/>
            </a:pPr>
            <a:r>
              <a:rPr lang="cs-CZ" altLang="cs-CZ" sz="2600" dirty="0" smtClean="0"/>
              <a:t>Představitel školy přirozeného práva </a:t>
            </a:r>
          </a:p>
          <a:p>
            <a:pPr>
              <a:buFont typeface="Wingdings" panose="05000000000000000000" pitchFamily="2" charset="2"/>
              <a:buChar char="q"/>
            </a:pPr>
            <a:r>
              <a:rPr lang="cs-CZ" altLang="cs-CZ" sz="2600" dirty="0" smtClean="0"/>
              <a:t>Jeden z prvních teoretiků mezinárodního </a:t>
            </a:r>
            <a:r>
              <a:rPr lang="cs-CZ" altLang="cs-CZ" sz="2600" dirty="0" smtClean="0"/>
              <a:t>práva</a:t>
            </a:r>
            <a:endParaRPr lang="cs-CZ" altLang="cs-CZ" sz="2600" dirty="0" smtClean="0"/>
          </a:p>
        </p:txBody>
      </p:sp>
    </p:spTree>
    <p:extLst>
      <p:ext uri="{BB962C8B-B14F-4D97-AF65-F5344CB8AC3E}">
        <p14:creationId xmlns:p14="http://schemas.microsoft.com/office/powerpoint/2010/main" val="3532884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Hugo </a:t>
            </a:r>
            <a:r>
              <a:rPr lang="cs-CZ" altLang="cs-CZ" sz="3200" dirty="0" err="1" smtClean="0">
                <a:solidFill>
                  <a:schemeClr val="tx1"/>
                </a:solidFill>
              </a:rPr>
              <a:t>Grotius</a:t>
            </a:r>
            <a:r>
              <a:rPr lang="cs-CZ" altLang="cs-CZ" sz="3200" dirty="0" smtClean="0">
                <a:solidFill>
                  <a:schemeClr val="tx1"/>
                </a:solidFill>
              </a:rPr>
              <a:t> – mezinárodní právo</a:t>
            </a:r>
          </a:p>
        </p:txBody>
      </p:sp>
      <p:sp>
        <p:nvSpPr>
          <p:cNvPr id="6147" name="Rectangle 3"/>
          <p:cNvSpPr>
            <a:spLocks noGrp="1" noChangeArrowheads="1"/>
          </p:cNvSpPr>
          <p:nvPr>
            <p:ph type="body" idx="1"/>
          </p:nvPr>
        </p:nvSpPr>
        <p:spPr/>
        <p:txBody>
          <a:bodyPr>
            <a:normAutofit/>
          </a:bodyPr>
          <a:lstStyle/>
          <a:p>
            <a:pPr eaLnBrk="1" hangingPunct="1">
              <a:lnSpc>
                <a:spcPct val="90000"/>
              </a:lnSpc>
              <a:buFont typeface="Wingdings" panose="05000000000000000000" pitchFamily="2" charset="2"/>
              <a:buChar char="q"/>
            </a:pPr>
            <a:r>
              <a:rPr lang="cs-CZ" altLang="cs-CZ" sz="2600" dirty="0"/>
              <a:t>Byl první, kdo přenesl otázky vztahů mezi státy z morálky do práva a kdo se snažil na ně dát přesné, tedy právní odpovědi </a:t>
            </a:r>
          </a:p>
          <a:p>
            <a:pPr eaLnBrk="1" hangingPunct="1">
              <a:lnSpc>
                <a:spcPct val="90000"/>
              </a:lnSpc>
              <a:buFont typeface="Wingdings" panose="05000000000000000000" pitchFamily="2" charset="2"/>
              <a:buChar char="q"/>
            </a:pPr>
            <a:r>
              <a:rPr lang="cs-CZ" altLang="cs-CZ" sz="2600" dirty="0"/>
              <a:t>Utvářel </a:t>
            </a:r>
            <a:r>
              <a:rPr lang="cs-CZ" altLang="cs-CZ" sz="2600" b="1" dirty="0"/>
              <a:t>mezinárodní právo</a:t>
            </a:r>
            <a:r>
              <a:rPr lang="cs-CZ" altLang="cs-CZ" sz="2600" dirty="0"/>
              <a:t> tak, že na mezinárodní vztahy aplikoval pro všechny přijatelné přirozené právo, založené na lidské zkušenosti a ověřené tradicí </a:t>
            </a:r>
          </a:p>
          <a:p>
            <a:pPr eaLnBrk="1" hangingPunct="1">
              <a:lnSpc>
                <a:spcPct val="90000"/>
              </a:lnSpc>
              <a:buFont typeface="Wingdings" panose="05000000000000000000" pitchFamily="2" charset="2"/>
              <a:buChar char="q"/>
            </a:pPr>
            <a:r>
              <a:rPr lang="cs-CZ" altLang="cs-CZ" sz="2600" dirty="0"/>
              <a:t>Dokonalé a spravedlivé právo je možné podle </a:t>
            </a:r>
            <a:r>
              <a:rPr lang="cs-CZ" altLang="cs-CZ" sz="2600" dirty="0" err="1"/>
              <a:t>Grotia</a:t>
            </a:r>
            <a:r>
              <a:rPr lang="cs-CZ" altLang="cs-CZ" sz="2600" dirty="0"/>
              <a:t> odvodit jen z rozumu a lidské přirozenosti</a:t>
            </a:r>
          </a:p>
        </p:txBody>
      </p:sp>
    </p:spTree>
    <p:extLst>
      <p:ext uri="{BB962C8B-B14F-4D97-AF65-F5344CB8AC3E}">
        <p14:creationId xmlns:p14="http://schemas.microsoft.com/office/powerpoint/2010/main" val="234791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Hugo </a:t>
            </a:r>
            <a:r>
              <a:rPr lang="cs-CZ" altLang="cs-CZ" sz="3200" dirty="0" err="1" smtClean="0">
                <a:solidFill>
                  <a:schemeClr val="tx1"/>
                </a:solidFill>
              </a:rPr>
              <a:t>Grotius</a:t>
            </a:r>
            <a:r>
              <a:rPr lang="cs-CZ" altLang="cs-CZ" sz="3200" dirty="0" smtClean="0">
                <a:solidFill>
                  <a:schemeClr val="tx1"/>
                </a:solidFill>
              </a:rPr>
              <a:t> – přirozené právo</a:t>
            </a:r>
          </a:p>
        </p:txBody>
      </p:sp>
      <p:sp>
        <p:nvSpPr>
          <p:cNvPr id="7171"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Char char="q"/>
            </a:pPr>
            <a:r>
              <a:rPr lang="cs-CZ" altLang="cs-CZ" sz="2400" b="1" dirty="0"/>
              <a:t>Nikoli Bůh, ale rozum</a:t>
            </a:r>
            <a:r>
              <a:rPr lang="cs-CZ" altLang="cs-CZ" sz="2400" dirty="0"/>
              <a:t> je prvotním zdrojem přirozeného práva </a:t>
            </a:r>
          </a:p>
          <a:p>
            <a:pPr eaLnBrk="1" hangingPunct="1">
              <a:lnSpc>
                <a:spcPct val="80000"/>
              </a:lnSpc>
              <a:buFont typeface="Wingdings" panose="05000000000000000000" pitchFamily="2" charset="2"/>
              <a:buChar char="q"/>
            </a:pPr>
            <a:r>
              <a:rPr lang="cs-CZ" altLang="cs-CZ" sz="2400" dirty="0"/>
              <a:t>Přirozené právo je vyjádřením vnitřních morálních imperativů člověka, diktovaných správným, řádným rozumem </a:t>
            </a:r>
          </a:p>
          <a:p>
            <a:pPr eaLnBrk="1" hangingPunct="1">
              <a:lnSpc>
                <a:spcPct val="80000"/>
              </a:lnSpc>
              <a:buFont typeface="Wingdings" panose="05000000000000000000" pitchFamily="2" charset="2"/>
              <a:buChar char="q"/>
            </a:pPr>
            <a:r>
              <a:rPr lang="cs-CZ" altLang="cs-CZ" sz="2400" dirty="0"/>
              <a:t>Povinnost sociability (tedy povinnost spolužití s druhými) je důležitým zdrojem práva </a:t>
            </a:r>
          </a:p>
          <a:p>
            <a:pPr eaLnBrk="1" hangingPunct="1">
              <a:lnSpc>
                <a:spcPct val="80000"/>
              </a:lnSpc>
              <a:buFont typeface="Wingdings" panose="05000000000000000000" pitchFamily="2" charset="2"/>
              <a:buChar char="q"/>
            </a:pPr>
            <a:r>
              <a:rPr lang="cs-CZ" altLang="cs-CZ" sz="2400" dirty="0"/>
              <a:t>Pro harmonické soužití lidí je nezbytně nutné šetřit lidský život, nesahat druhému na věci, které potřebuje ke své existenci, neškodit mu (případně mu škodu nahradit) a dodržovat daný slib. </a:t>
            </a:r>
          </a:p>
        </p:txBody>
      </p:sp>
    </p:spTree>
    <p:extLst>
      <p:ext uri="{BB962C8B-B14F-4D97-AF65-F5344CB8AC3E}">
        <p14:creationId xmlns:p14="http://schemas.microsoft.com/office/powerpoint/2010/main" val="161234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Osvícenství</a:t>
            </a:r>
          </a:p>
        </p:txBody>
      </p:sp>
      <p:sp>
        <p:nvSpPr>
          <p:cNvPr id="819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Char char="q"/>
            </a:pPr>
            <a:r>
              <a:rPr lang="cs-CZ" altLang="cs-CZ" sz="2500" b="1" dirty="0"/>
              <a:t>Osvícenství</a:t>
            </a:r>
            <a:r>
              <a:rPr lang="cs-CZ" altLang="cs-CZ" sz="2500" dirty="0"/>
              <a:t> je intelektuální hnutí, životní postoj a filozofický směr 18. století, který znamenal převrat ve vývoji evropského myšlení. </a:t>
            </a:r>
          </a:p>
          <a:p>
            <a:pPr eaLnBrk="1" hangingPunct="1">
              <a:lnSpc>
                <a:spcPct val="80000"/>
              </a:lnSpc>
              <a:buFont typeface="Wingdings" panose="05000000000000000000" pitchFamily="2" charset="2"/>
              <a:buChar char="q"/>
            </a:pPr>
            <a:r>
              <a:rPr lang="cs-CZ" altLang="cs-CZ" sz="2500" dirty="0"/>
              <a:t>Osvícenství je odmítavou reakcí na barokní religiozitu, proti níž staví vlastní prostředky a možnosti člověka </a:t>
            </a:r>
            <a:r>
              <a:rPr lang="cs-CZ" altLang="cs-CZ" sz="2500" dirty="0" smtClean="0"/>
              <a:t>– </a:t>
            </a:r>
            <a:r>
              <a:rPr lang="cs-CZ" altLang="cs-CZ" sz="2500" b="1" dirty="0" smtClean="0"/>
              <a:t>racionalismus, </a:t>
            </a:r>
            <a:r>
              <a:rPr lang="cs-CZ" altLang="cs-CZ" sz="2500" b="1" dirty="0"/>
              <a:t>logiku a humanismus</a:t>
            </a:r>
            <a:r>
              <a:rPr lang="cs-CZ" altLang="cs-CZ" sz="2500" dirty="0"/>
              <a:t>. </a:t>
            </a:r>
          </a:p>
          <a:p>
            <a:pPr eaLnBrk="1" hangingPunct="1">
              <a:lnSpc>
                <a:spcPct val="80000"/>
              </a:lnSpc>
              <a:buFont typeface="Wingdings" panose="05000000000000000000" pitchFamily="2" charset="2"/>
              <a:buChar char="q"/>
            </a:pPr>
            <a:r>
              <a:rPr lang="cs-CZ" altLang="cs-CZ" sz="2500" dirty="0"/>
              <a:t>Vytvořilo vlastní duchovní, etické a estetické principy, které daly základ mj. dnešním konceptům občanské svobody a rovnosti, demokracie, pokroku a lidských práv. </a:t>
            </a:r>
          </a:p>
          <a:p>
            <a:pPr eaLnBrk="1" hangingPunct="1">
              <a:lnSpc>
                <a:spcPct val="80000"/>
              </a:lnSpc>
            </a:pPr>
            <a:endParaRPr lang="cs-CZ" altLang="cs-CZ" sz="2400" dirty="0"/>
          </a:p>
        </p:txBody>
      </p:sp>
    </p:spTree>
    <p:extLst>
      <p:ext uri="{BB962C8B-B14F-4D97-AF65-F5344CB8AC3E}">
        <p14:creationId xmlns:p14="http://schemas.microsoft.com/office/powerpoint/2010/main" val="27071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Racionalismus </a:t>
            </a:r>
            <a:r>
              <a:rPr lang="cs-CZ" altLang="cs-CZ" sz="3200" dirty="0">
                <a:solidFill>
                  <a:schemeClr val="tx1"/>
                </a:solidFill>
              </a:rPr>
              <a:t>a smluvní teorie</a:t>
            </a:r>
          </a:p>
        </p:txBody>
      </p:sp>
      <p:sp>
        <p:nvSpPr>
          <p:cNvPr id="9219" name="Rectangle 3"/>
          <p:cNvSpPr>
            <a:spLocks noGrp="1" noChangeArrowheads="1"/>
          </p:cNvSpPr>
          <p:nvPr>
            <p:ph type="body" idx="1"/>
          </p:nvPr>
        </p:nvSpPr>
        <p:spPr/>
        <p:txBody>
          <a:bodyPr>
            <a:noAutofit/>
          </a:bodyPr>
          <a:lstStyle/>
          <a:p>
            <a:pPr eaLnBrk="1" hangingPunct="1">
              <a:lnSpc>
                <a:spcPct val="90000"/>
              </a:lnSpc>
              <a:buFont typeface="Wingdings" panose="05000000000000000000" pitchFamily="2" charset="2"/>
              <a:buChar char="q"/>
            </a:pPr>
            <a:r>
              <a:rPr lang="cs-CZ" altLang="cs-CZ" sz="2300" dirty="0" smtClean="0"/>
              <a:t>Opuštění </a:t>
            </a:r>
            <a:r>
              <a:rPr lang="cs-CZ" altLang="cs-CZ" sz="2300" dirty="0"/>
              <a:t>středověké představy o vztahu vládnoucích a ovládaných – již jde o vztah </a:t>
            </a:r>
            <a:r>
              <a:rPr lang="cs-CZ" altLang="cs-CZ" sz="2300" dirty="0" smtClean="0"/>
              <a:t>moci </a:t>
            </a:r>
            <a:r>
              <a:rPr lang="cs-CZ" altLang="cs-CZ" sz="2300" dirty="0"/>
              <a:t>a občana </a:t>
            </a:r>
          </a:p>
          <a:p>
            <a:pPr eaLnBrk="1" hangingPunct="1">
              <a:lnSpc>
                <a:spcPct val="90000"/>
              </a:lnSpc>
              <a:buFont typeface="Wingdings" panose="05000000000000000000" pitchFamily="2" charset="2"/>
              <a:buChar char="q"/>
            </a:pPr>
            <a:r>
              <a:rPr lang="cs-CZ" altLang="cs-CZ" sz="2300" dirty="0"/>
              <a:t>Občan má svou důstojnost a svá práva, s kterými přichází na svět a které mu nemůže nikdo odebrat, protože jsou v souladu se základními </a:t>
            </a:r>
            <a:r>
              <a:rPr lang="cs-CZ" altLang="cs-CZ" sz="2300" dirty="0" smtClean="0"/>
              <a:t>principy </a:t>
            </a:r>
            <a:r>
              <a:rPr lang="cs-CZ" altLang="cs-CZ" sz="2300" dirty="0"/>
              <a:t>lidského rozumu</a:t>
            </a:r>
          </a:p>
          <a:p>
            <a:pPr eaLnBrk="1" hangingPunct="1">
              <a:lnSpc>
                <a:spcPct val="90000"/>
              </a:lnSpc>
              <a:buFont typeface="Wingdings" panose="05000000000000000000" pitchFamily="2" charset="2"/>
              <a:buChar char="q"/>
            </a:pPr>
            <a:r>
              <a:rPr lang="cs-CZ" altLang="cs-CZ" sz="2300" dirty="0"/>
              <a:t>S myšlenkou přirozeného práva </a:t>
            </a:r>
            <a:r>
              <a:rPr lang="cs-CZ" altLang="cs-CZ" sz="2300" dirty="0" smtClean="0"/>
              <a:t>přichází </a:t>
            </a:r>
            <a:r>
              <a:rPr lang="cs-CZ" altLang="cs-CZ" sz="2300" dirty="0"/>
              <a:t>také myšlenka o </a:t>
            </a:r>
            <a:r>
              <a:rPr lang="cs-CZ" altLang="cs-CZ" sz="2300" b="1" dirty="0"/>
              <a:t>smluvním původu státu</a:t>
            </a:r>
            <a:r>
              <a:rPr lang="cs-CZ" altLang="cs-CZ" sz="2300" dirty="0"/>
              <a:t> </a:t>
            </a:r>
          </a:p>
          <a:p>
            <a:pPr eaLnBrk="1" hangingPunct="1">
              <a:lnSpc>
                <a:spcPct val="90000"/>
              </a:lnSpc>
              <a:buFont typeface="Wingdings" panose="05000000000000000000" pitchFamily="2" charset="2"/>
              <a:buChar char="q"/>
            </a:pPr>
            <a:r>
              <a:rPr lang="cs-CZ" altLang="cs-CZ" sz="2300" dirty="0"/>
              <a:t>Lidé se sice vzdávají realizace svých přirozených práv ve prospěch moci, ale ponechávají si možnost kontrolovat účel, jemuž moc slouží </a:t>
            </a:r>
          </a:p>
        </p:txBody>
      </p:sp>
    </p:spTree>
    <p:extLst>
      <p:ext uri="{BB962C8B-B14F-4D97-AF65-F5344CB8AC3E}">
        <p14:creationId xmlns:p14="http://schemas.microsoft.com/office/powerpoint/2010/main" val="313625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3"/>
          <p:cNvSpPr>
            <a:spLocks noGrp="1"/>
          </p:cNvSpPr>
          <p:nvPr>
            <p:ph type="title"/>
          </p:nvPr>
        </p:nvSpPr>
        <p:spPr/>
        <p:txBody>
          <a:bodyPr>
            <a:normAutofit/>
          </a:bodyPr>
          <a:lstStyle/>
          <a:p>
            <a:r>
              <a:rPr lang="cs-CZ" altLang="cs-CZ" sz="3200" dirty="0" smtClean="0">
                <a:solidFill>
                  <a:schemeClr val="tx1"/>
                </a:solidFill>
              </a:rPr>
              <a:t>Thomas Hobbes (1588 – 1679)</a:t>
            </a:r>
          </a:p>
        </p:txBody>
      </p:sp>
      <p:pic>
        <p:nvPicPr>
          <p:cNvPr id="10243"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04622" y="2630125"/>
            <a:ext cx="2840479" cy="3231837"/>
          </a:xfrm>
        </p:spPr>
      </p:pic>
      <p:sp>
        <p:nvSpPr>
          <p:cNvPr id="10244" name="Zástupný symbol pro obsah 5"/>
          <p:cNvSpPr>
            <a:spLocks noGrp="1"/>
          </p:cNvSpPr>
          <p:nvPr>
            <p:ph sz="half" idx="2"/>
          </p:nvPr>
        </p:nvSpPr>
        <p:spPr/>
        <p:txBody>
          <a:bodyPr>
            <a:normAutofit/>
          </a:bodyPr>
          <a:lstStyle/>
          <a:p>
            <a:pPr>
              <a:buFont typeface="Wingdings" panose="05000000000000000000" pitchFamily="2" charset="2"/>
              <a:buChar char="q"/>
            </a:pPr>
            <a:r>
              <a:rPr lang="cs-CZ" altLang="cs-CZ" sz="2600" dirty="0" smtClean="0"/>
              <a:t>Anglický politický filozof </a:t>
            </a:r>
          </a:p>
          <a:p>
            <a:pPr>
              <a:buFont typeface="Wingdings" panose="05000000000000000000" pitchFamily="2" charset="2"/>
              <a:buChar char="q"/>
            </a:pPr>
            <a:r>
              <a:rPr lang="cs-CZ" altLang="cs-CZ" sz="2600" dirty="0" smtClean="0"/>
              <a:t>Jeden z průkopníků teorie společenské smlouvy</a:t>
            </a:r>
          </a:p>
          <a:p>
            <a:pPr>
              <a:buFont typeface="Wingdings" panose="05000000000000000000" pitchFamily="2" charset="2"/>
              <a:buChar char="q"/>
            </a:pPr>
            <a:r>
              <a:rPr lang="cs-CZ" altLang="cs-CZ" sz="2600" dirty="0" smtClean="0"/>
              <a:t>Zastánce absolutismu</a:t>
            </a:r>
          </a:p>
          <a:p>
            <a:pPr>
              <a:buFont typeface="Wingdings" panose="05000000000000000000" pitchFamily="2" charset="2"/>
              <a:buChar char="q"/>
            </a:pPr>
            <a:endParaRPr lang="cs-CZ" altLang="cs-CZ" sz="2600" dirty="0" smtClean="0"/>
          </a:p>
        </p:txBody>
      </p:sp>
    </p:spTree>
    <p:extLst>
      <p:ext uri="{BB962C8B-B14F-4D97-AF65-F5344CB8AC3E}">
        <p14:creationId xmlns:p14="http://schemas.microsoft.com/office/powerpoint/2010/main" val="1317506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normAutofit/>
          </a:bodyPr>
          <a:lstStyle/>
          <a:p>
            <a:pPr eaLnBrk="1" hangingPunct="1"/>
            <a:r>
              <a:rPr lang="cs-CZ" altLang="cs-CZ" sz="3200" dirty="0" smtClean="0">
                <a:solidFill>
                  <a:schemeClr val="tx1"/>
                </a:solidFill>
              </a:rPr>
              <a:t>Thomas Hobbes – přirozený stav</a:t>
            </a:r>
            <a:endParaRPr lang="cs-CZ" altLang="cs-CZ" sz="3200" i="1" dirty="0" smtClean="0">
              <a:solidFill>
                <a:schemeClr val="tx1"/>
              </a:solidFill>
            </a:endParaRPr>
          </a:p>
        </p:txBody>
      </p:sp>
      <p:sp>
        <p:nvSpPr>
          <p:cNvPr id="11267" name="Rectangle 3"/>
          <p:cNvSpPr>
            <a:spLocks noGrp="1" noChangeArrowheads="1"/>
          </p:cNvSpPr>
          <p:nvPr>
            <p:ph type="body" idx="1"/>
          </p:nvPr>
        </p:nvSpPr>
        <p:spPr/>
        <p:txBody>
          <a:bodyPr>
            <a:normAutofit/>
          </a:bodyPr>
          <a:lstStyle/>
          <a:p>
            <a:pPr eaLnBrk="1" hangingPunct="1">
              <a:buFont typeface="Wingdings" panose="05000000000000000000" pitchFamily="2" charset="2"/>
              <a:buChar char="q"/>
            </a:pPr>
            <a:r>
              <a:rPr lang="cs-CZ" altLang="cs-CZ" sz="2600" dirty="0"/>
              <a:t>Vychází z teze, že člověk je v původní podobě tvor nespolečenský </a:t>
            </a:r>
          </a:p>
          <a:p>
            <a:pPr eaLnBrk="1" hangingPunct="1">
              <a:buFont typeface="Wingdings" panose="05000000000000000000" pitchFamily="2" charset="2"/>
              <a:buChar char="q"/>
            </a:pPr>
            <a:r>
              <a:rPr lang="cs-CZ" altLang="cs-CZ" sz="2600" dirty="0"/>
              <a:t>V tzv. </a:t>
            </a:r>
            <a:r>
              <a:rPr lang="cs-CZ" altLang="cs-CZ" sz="2600" b="1" dirty="0"/>
              <a:t>přirozeném stavu</a:t>
            </a:r>
            <a:r>
              <a:rPr lang="cs-CZ" altLang="cs-CZ" sz="2600" dirty="0"/>
              <a:t> má každý tolik práv, kolik si jich dokáže vydobýt – přirozený stav je proto pro lidi neúnosný, přináší jim jen utrpení</a:t>
            </a:r>
          </a:p>
          <a:p>
            <a:pPr eaLnBrk="1" hangingPunct="1">
              <a:buFont typeface="Wingdings" panose="05000000000000000000" pitchFamily="2" charset="2"/>
              <a:buChar char="q"/>
            </a:pPr>
            <a:r>
              <a:rPr lang="cs-CZ" altLang="cs-CZ" sz="2600" dirty="0"/>
              <a:t>Stát tedy není výsledkem sociálního instinktu, ale bezbrannosti a pudu sebezáchovy jedince</a:t>
            </a:r>
          </a:p>
        </p:txBody>
      </p:sp>
    </p:spTree>
    <p:extLst>
      <p:ext uri="{BB962C8B-B14F-4D97-AF65-F5344CB8AC3E}">
        <p14:creationId xmlns:p14="http://schemas.microsoft.com/office/powerpoint/2010/main" val="328297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UP_prezentace_cz_4x3">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UP_prezentace_cz_4x3</Template>
  <TotalTime>13</TotalTime>
  <Words>830</Words>
  <Application>Microsoft Office PowerPoint</Application>
  <PresentationFormat>Vlastní</PresentationFormat>
  <Paragraphs>96</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UP_prezentace_cz_4x3</vt:lpstr>
      <vt:lpstr>Právní myšlení 17. a 18. století</vt:lpstr>
      <vt:lpstr>Právní filozofie 17. století </vt:lpstr>
      <vt:lpstr>Hugo Grotius (1583 – 1645)</vt:lpstr>
      <vt:lpstr>Hugo Grotius – mezinárodní právo</vt:lpstr>
      <vt:lpstr>Hugo Grotius – přirozené právo</vt:lpstr>
      <vt:lpstr>Osvícenství</vt:lpstr>
      <vt:lpstr>Racionalismus a smluvní teorie</vt:lpstr>
      <vt:lpstr>Thomas Hobbes (1588 – 1679)</vt:lpstr>
      <vt:lpstr>Thomas Hobbes – přirozený stav</vt:lpstr>
      <vt:lpstr>Thomas Hobbes – společ. smlouva</vt:lpstr>
      <vt:lpstr>Thomas Hobbes – právo</vt:lpstr>
      <vt:lpstr>John Locke (1632 – 1704)</vt:lpstr>
      <vt:lpstr>John Locke – empirismus</vt:lpstr>
      <vt:lpstr>John Locke – společenská smlouva</vt:lpstr>
      <vt:lpstr>John Locke – právo</vt:lpstr>
      <vt:lpstr>John Locke – dělba moci</vt:lpstr>
      <vt:lpstr>Charles Montesquieu (1689 – 1755)</vt:lpstr>
      <vt:lpstr>Charles Montesquieu – díla</vt:lpstr>
      <vt:lpstr>Charles Montesquieu – dělba moci</vt:lpstr>
      <vt:lpstr>Jean Jacques Rousseau (1712 – 1778)</vt:lpstr>
      <vt:lpstr>Rousseau – přirozený stav</vt:lpstr>
      <vt:lpstr>Rousseau – společenská smlouva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myšlení 17. a 18. století</dc:title>
  <dc:creator>Osina</dc:creator>
  <cp:lastModifiedBy>Osina</cp:lastModifiedBy>
  <cp:revision>7</cp:revision>
  <dcterms:created xsi:type="dcterms:W3CDTF">2016-02-29T10:22:12Z</dcterms:created>
  <dcterms:modified xsi:type="dcterms:W3CDTF">2016-02-29T10:35:49Z</dcterms:modified>
</cp:coreProperties>
</file>