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62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10" r:id="rId27"/>
  </p:sldIdLst>
  <p:sldSz cx="8999538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-1194" y="18"/>
      </p:cViewPr>
      <p:guideLst>
        <p:guide orient="horz" pos="215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3.5.2017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43000"/>
            <a:ext cx="406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231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6F2799A-FF83-428C-BF6B-4BFA5BE33270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7</a:t>
            </a:fld>
            <a:endParaRPr lang="cs-CZ" altLang="cs-CZ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42A4C08-A1A0-4889-9950-8F53AB16EBE1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8</a:t>
            </a:fld>
            <a:endParaRPr lang="cs-CZ" altLang="cs-CZ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6B0D8A-FE87-40B4-8DCE-D1435508CA3F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13</a:t>
            </a:fld>
            <a:endParaRPr lang="cs-CZ" altLang="cs-CZ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6346AFD-178D-4718-968B-3D2A9D98D123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24</a:t>
            </a:fld>
            <a:endParaRPr lang="cs-CZ" altLang="cs-CZ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699" y="2904775"/>
            <a:ext cx="3342139" cy="103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1612866"/>
          </a:xfrm>
        </p:spPr>
        <p:txBody>
          <a:bodyPr anchor="t">
            <a:normAutofit/>
          </a:bodyPr>
          <a:lstStyle>
            <a:lvl1pPr algn="l"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592866"/>
            <a:ext cx="7560000" cy="1552712"/>
          </a:xfrm>
        </p:spPr>
        <p:txBody>
          <a:bodyPr/>
          <a:lstStyle>
            <a:lvl1pPr marL="0" indent="0" algn="l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380949"/>
            <a:ext cx="7560000" cy="982528"/>
          </a:xfrm>
        </p:spPr>
        <p:txBody>
          <a:bodyPr anchor="t">
            <a:normAutofit/>
          </a:bodyPr>
          <a:lstStyle>
            <a:lvl1pPr algn="ctr"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363477"/>
            <a:ext cx="7560000" cy="945883"/>
          </a:xfrm>
        </p:spPr>
        <p:txBody>
          <a:bodyPr/>
          <a:lstStyle>
            <a:lvl1pPr marL="0" indent="0" algn="ctr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15" y="1260000"/>
            <a:ext cx="2203708" cy="182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462400"/>
            <a:ext cx="3622702" cy="3898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3151650"/>
            <a:ext cx="3621600" cy="32095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3151650"/>
            <a:ext cx="3621600" cy="32095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620000"/>
            <a:ext cx="4454024" cy="47332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460567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50675"/>
            <a:ext cx="7118902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593" y="6450675"/>
            <a:ext cx="31640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2560325" cy="7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6670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1563" indent="-265113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27463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2356" y="3632885"/>
            <a:ext cx="7560000" cy="138395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altLang="cs-CZ" sz="2800" i="1" dirty="0" smtClean="0"/>
              <a:t>Právo a </a:t>
            </a:r>
            <a:r>
              <a:rPr lang="cs-CZ" altLang="cs-CZ" sz="2800" i="1" dirty="0" smtClean="0"/>
              <a:t>trest</a:t>
            </a:r>
            <a:r>
              <a:rPr lang="cs-CZ" altLang="cs-CZ" sz="2800" i="1" dirty="0"/>
              <a:t/>
            </a:r>
            <a:br>
              <a:rPr lang="cs-CZ" altLang="cs-CZ" sz="2800" i="1" dirty="0"/>
            </a:br>
            <a:r>
              <a:rPr lang="cs-CZ" altLang="cs-CZ" sz="600" i="1" dirty="0"/>
              <a:t>.</a:t>
            </a:r>
            <a:r>
              <a:rPr lang="cs-CZ" altLang="cs-CZ" sz="2800" i="1" dirty="0"/>
              <a:t/>
            </a:r>
            <a:br>
              <a:rPr lang="cs-CZ" altLang="cs-CZ" sz="2800" i="1" dirty="0"/>
            </a:br>
            <a:r>
              <a:rPr lang="cs-CZ" altLang="cs-CZ" sz="2800" i="1" dirty="0" smtClean="0"/>
              <a:t>K meziválečnému trestnímu právu</a:t>
            </a:r>
            <a:endParaRPr lang="cs-CZ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07643" y="5016843"/>
            <a:ext cx="7560000" cy="1131879"/>
          </a:xfrm>
        </p:spPr>
        <p:txBody>
          <a:bodyPr/>
          <a:lstStyle/>
          <a:p>
            <a:r>
              <a:rPr lang="pl-PL" dirty="0"/>
              <a:t>p</a:t>
            </a:r>
            <a:r>
              <a:rPr lang="pl-PL" dirty="0" smtClean="0"/>
              <a:t>rovází Ondřej Horák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5893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747A13-76CE-4371-832A-FA3D4D043F4A}" type="slidenum">
              <a:rPr lang="cs-CZ"/>
              <a:pPr>
                <a:defRPr/>
              </a:pPr>
              <a:t>10</a:t>
            </a:fld>
            <a:endParaRPr lang="cs-CZ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2800" i="1" dirty="0"/>
              <a:t>Hlavní recipované předpisy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200" dirty="0" smtClean="0">
                <a:solidFill>
                  <a:schemeClr val="tx1"/>
                </a:solidFill>
              </a:rPr>
              <a:t>a</a:t>
            </a:r>
            <a:r>
              <a:rPr lang="cs-CZ" altLang="cs-CZ" sz="2200" dirty="0" smtClean="0">
                <a:solidFill>
                  <a:schemeClr val="tx1"/>
                </a:solidFill>
              </a:rPr>
              <a:t>) </a:t>
            </a:r>
            <a:r>
              <a:rPr lang="cs-CZ" altLang="cs-CZ" sz="2200" b="1" i="1" dirty="0" smtClean="0">
                <a:solidFill>
                  <a:schemeClr val="tx1"/>
                </a:solidFill>
              </a:rPr>
              <a:t>v českých zemích:</a:t>
            </a:r>
          </a:p>
          <a:p>
            <a:pPr eaLnBrk="1" hangingPunct="1"/>
            <a:r>
              <a:rPr lang="cs-CZ" altLang="cs-CZ" sz="2200" dirty="0" smtClean="0">
                <a:solidFill>
                  <a:schemeClr val="tx1"/>
                </a:solidFill>
              </a:rPr>
              <a:t> </a:t>
            </a:r>
            <a:r>
              <a:rPr lang="cs-CZ" altLang="cs-CZ" sz="2200" b="1" dirty="0" smtClean="0">
                <a:solidFill>
                  <a:schemeClr val="tx1"/>
                </a:solidFill>
              </a:rPr>
              <a:t>trestní zákon o zločinech, přečinech a přestupcích</a:t>
            </a:r>
            <a:r>
              <a:rPr lang="cs-CZ" altLang="cs-CZ" sz="2200" dirty="0" smtClean="0">
                <a:solidFill>
                  <a:schemeClr val="tx1"/>
                </a:solidFill>
              </a:rPr>
              <a:t> č. 117/1852 ř. z.</a:t>
            </a:r>
          </a:p>
          <a:p>
            <a:pPr eaLnBrk="1" hangingPunct="1"/>
            <a:r>
              <a:rPr lang="cs-CZ" altLang="cs-CZ" sz="2200" b="1" dirty="0" smtClean="0">
                <a:solidFill>
                  <a:schemeClr val="tx1"/>
                </a:solidFill>
              </a:rPr>
              <a:t>trestní řád</a:t>
            </a:r>
            <a:r>
              <a:rPr lang="cs-CZ" altLang="cs-CZ" sz="2200" dirty="0" smtClean="0">
                <a:solidFill>
                  <a:schemeClr val="tx1"/>
                </a:solidFill>
              </a:rPr>
              <a:t> č. 119/1873 ř. z.  </a:t>
            </a:r>
            <a:endParaRPr lang="cs-CZ" altLang="cs-CZ" sz="2200" b="1" i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200" dirty="0" smtClean="0">
                <a:solidFill>
                  <a:schemeClr val="tx1"/>
                </a:solidFill>
              </a:rPr>
              <a:t>b) </a:t>
            </a:r>
            <a:r>
              <a:rPr lang="cs-CZ" altLang="cs-CZ" sz="2200" b="1" i="1" dirty="0" smtClean="0">
                <a:solidFill>
                  <a:schemeClr val="tx1"/>
                </a:solidFill>
              </a:rPr>
              <a:t>na Slovensku a Podkarpatské Rusi:</a:t>
            </a:r>
            <a:r>
              <a:rPr lang="cs-CZ" altLang="cs-CZ" sz="22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cs-CZ" altLang="cs-CZ" sz="2200" b="1" dirty="0" smtClean="0">
                <a:solidFill>
                  <a:schemeClr val="tx1"/>
                </a:solidFill>
              </a:rPr>
              <a:t>trestní zákon o zločinech a přečinech</a:t>
            </a:r>
            <a:r>
              <a:rPr lang="cs-CZ" altLang="cs-CZ" sz="2200" dirty="0" smtClean="0">
                <a:solidFill>
                  <a:schemeClr val="tx1"/>
                </a:solidFill>
              </a:rPr>
              <a:t> (zák. čl. č. 5/1878) </a:t>
            </a:r>
          </a:p>
          <a:p>
            <a:pPr eaLnBrk="1" hangingPunct="1"/>
            <a:r>
              <a:rPr lang="cs-CZ" altLang="cs-CZ" sz="2200" b="1" dirty="0" smtClean="0">
                <a:solidFill>
                  <a:schemeClr val="tx1"/>
                </a:solidFill>
              </a:rPr>
              <a:t>trestní zákon o přestupcích</a:t>
            </a:r>
            <a:r>
              <a:rPr lang="cs-CZ" altLang="cs-CZ" sz="2200" dirty="0" smtClean="0">
                <a:solidFill>
                  <a:schemeClr val="tx1"/>
                </a:solidFill>
              </a:rPr>
              <a:t> (zák. čl. č. 40/1879)</a:t>
            </a:r>
          </a:p>
          <a:p>
            <a:pPr eaLnBrk="1" hangingPunct="1"/>
            <a:r>
              <a:rPr lang="cs-CZ" altLang="cs-CZ" sz="2200" b="1" dirty="0" smtClean="0">
                <a:solidFill>
                  <a:schemeClr val="tx1"/>
                </a:solidFill>
              </a:rPr>
              <a:t>zákon o trestním řízení</a:t>
            </a:r>
            <a:r>
              <a:rPr lang="cs-CZ" altLang="cs-CZ" sz="2200" dirty="0" smtClean="0">
                <a:solidFill>
                  <a:schemeClr val="tx1"/>
                </a:solidFill>
              </a:rPr>
              <a:t> (zák. čl. č. 33/1896) </a:t>
            </a:r>
          </a:p>
        </p:txBody>
      </p:sp>
    </p:spTree>
    <p:extLst>
      <p:ext uri="{BB962C8B-B14F-4D97-AF65-F5344CB8AC3E}">
        <p14:creationId xmlns:p14="http://schemas.microsoft.com/office/powerpoint/2010/main" val="189941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6F8262-6309-4C20-B6AC-B9EA0DF4BBB3}" type="slidenum">
              <a:rPr lang="cs-CZ"/>
              <a:pPr>
                <a:defRPr/>
              </a:pPr>
              <a:t>11</a:t>
            </a:fld>
            <a:endParaRPr lang="cs-CZ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76554" y="1394521"/>
            <a:ext cx="8646431" cy="501956"/>
          </a:xfrm>
        </p:spPr>
        <p:txBody>
          <a:bodyPr/>
          <a:lstStyle/>
          <a:p>
            <a:pPr algn="ctr"/>
            <a:r>
              <a:rPr lang="cs-CZ" altLang="cs-CZ" sz="2700" i="1" dirty="0"/>
              <a:t>Důležité trestně-právní předpisy z let </a:t>
            </a:r>
            <a:r>
              <a:rPr lang="cs-CZ" altLang="cs-CZ" sz="2700" i="1" dirty="0" smtClean="0"/>
              <a:t>1918</a:t>
            </a:r>
            <a:r>
              <a:rPr lang="cs-CZ" altLang="cs-CZ" sz="2800" dirty="0" smtClean="0"/>
              <a:t>–</a:t>
            </a:r>
            <a:r>
              <a:rPr lang="cs-CZ" altLang="cs-CZ" sz="2700" i="1" dirty="0" smtClean="0"/>
              <a:t>1939</a:t>
            </a:r>
            <a:endParaRPr lang="cs-CZ" altLang="cs-CZ" sz="2700" i="1" dirty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862" y="2051222"/>
            <a:ext cx="8576123" cy="467085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dirty="0">
                <a:solidFill>
                  <a:schemeClr val="tx1"/>
                </a:solidFill>
              </a:rPr>
              <a:t>zákon</a:t>
            </a:r>
            <a:r>
              <a:rPr lang="cs-CZ" altLang="cs-CZ" b="1" dirty="0">
                <a:solidFill>
                  <a:schemeClr val="tx1"/>
                </a:solidFill>
              </a:rPr>
              <a:t> o zákonné ochraně Československé republiky</a:t>
            </a:r>
            <a:r>
              <a:rPr lang="cs-CZ" altLang="cs-CZ" dirty="0">
                <a:solidFill>
                  <a:schemeClr val="tx1"/>
                </a:solidFill>
              </a:rPr>
              <a:t> (č. 449/1919 Sb.): „autentický výklad“ recepčního zákona; změna výrazů </a:t>
            </a:r>
            <a:r>
              <a:rPr lang="cs-CZ" altLang="cs-CZ" i="1" dirty="0">
                <a:solidFill>
                  <a:schemeClr val="tx1"/>
                </a:solidFill>
              </a:rPr>
              <a:t>„rakouský“</a:t>
            </a:r>
            <a:r>
              <a:rPr lang="cs-CZ" altLang="cs-CZ" dirty="0">
                <a:solidFill>
                  <a:schemeClr val="tx1"/>
                </a:solidFill>
              </a:rPr>
              <a:t>, </a:t>
            </a:r>
            <a:r>
              <a:rPr lang="cs-CZ" altLang="cs-CZ" i="1" dirty="0">
                <a:solidFill>
                  <a:schemeClr val="tx1"/>
                </a:solidFill>
              </a:rPr>
              <a:t>„uherský“</a:t>
            </a:r>
            <a:r>
              <a:rPr lang="cs-CZ" altLang="cs-CZ" dirty="0">
                <a:solidFill>
                  <a:schemeClr val="tx1"/>
                </a:solidFill>
              </a:rPr>
              <a:t>,</a:t>
            </a:r>
            <a:r>
              <a:rPr lang="cs-CZ" altLang="cs-CZ" i="1" dirty="0">
                <a:solidFill>
                  <a:schemeClr val="tx1"/>
                </a:solidFill>
              </a:rPr>
              <a:t> „c. k.“ </a:t>
            </a:r>
            <a:r>
              <a:rPr lang="cs-CZ" altLang="cs-CZ" dirty="0">
                <a:solidFill>
                  <a:schemeClr val="tx1"/>
                </a:solidFill>
              </a:rPr>
              <a:t>apod. na</a:t>
            </a:r>
            <a:r>
              <a:rPr lang="cs-CZ" altLang="cs-CZ" i="1" dirty="0">
                <a:solidFill>
                  <a:schemeClr val="tx1"/>
                </a:solidFill>
              </a:rPr>
              <a:t> „československý“</a:t>
            </a:r>
            <a:r>
              <a:rPr lang="cs-CZ" altLang="cs-CZ" dirty="0">
                <a:solidFill>
                  <a:schemeClr val="tx1"/>
                </a:solidFill>
              </a:rPr>
              <a:t> a </a:t>
            </a:r>
            <a:r>
              <a:rPr lang="cs-CZ" altLang="cs-CZ" i="1" dirty="0">
                <a:solidFill>
                  <a:schemeClr val="tx1"/>
                </a:solidFill>
              </a:rPr>
              <a:t>„Československá republika“</a:t>
            </a:r>
            <a:endParaRPr lang="cs-CZ" altLang="cs-CZ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solidFill>
                  <a:schemeClr val="tx1"/>
                </a:solidFill>
              </a:rPr>
              <a:t>zákon</a:t>
            </a:r>
            <a:r>
              <a:rPr lang="cs-CZ" altLang="cs-CZ" b="1" dirty="0">
                <a:solidFill>
                  <a:schemeClr val="tx1"/>
                </a:solidFill>
              </a:rPr>
              <a:t> o podmínečném odsouzení a o podmínečném propuštění</a:t>
            </a:r>
            <a:r>
              <a:rPr lang="cs-CZ" altLang="cs-CZ" dirty="0">
                <a:solidFill>
                  <a:schemeClr val="tx1"/>
                </a:solidFill>
              </a:rPr>
              <a:t>               (č. 562/1919 Sb.): především v českých zemích, uherské trestní právo tyto instituty již znalo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solidFill>
                  <a:schemeClr val="tx1"/>
                </a:solidFill>
              </a:rPr>
              <a:t>zákon</a:t>
            </a:r>
            <a:r>
              <a:rPr lang="cs-CZ" altLang="cs-CZ" b="1" dirty="0">
                <a:solidFill>
                  <a:schemeClr val="tx1"/>
                </a:solidFill>
              </a:rPr>
              <a:t> na ochranu republiky</a:t>
            </a:r>
            <a:r>
              <a:rPr lang="cs-CZ" altLang="cs-CZ" dirty="0">
                <a:solidFill>
                  <a:schemeClr val="tx1"/>
                </a:solidFill>
              </a:rPr>
              <a:t> (č. 50/1923 Sb.) a </a:t>
            </a:r>
            <a:r>
              <a:rPr lang="cs-CZ" altLang="cs-CZ" b="1" dirty="0">
                <a:solidFill>
                  <a:schemeClr val="tx1"/>
                </a:solidFill>
              </a:rPr>
              <a:t>zákon o státním soudu</a:t>
            </a:r>
            <a:r>
              <a:rPr lang="cs-CZ" altLang="cs-CZ" dirty="0">
                <a:solidFill>
                  <a:schemeClr val="tx1"/>
                </a:solidFill>
              </a:rPr>
              <a:t>           (č. 51/1923 Sb.): </a:t>
            </a:r>
            <a:r>
              <a:rPr lang="cs-CZ" altLang="cs-CZ" i="1" dirty="0">
                <a:solidFill>
                  <a:schemeClr val="tx1"/>
                </a:solidFill>
              </a:rPr>
              <a:t>„mezery“</a:t>
            </a:r>
            <a:r>
              <a:rPr lang="cs-CZ" altLang="cs-CZ" dirty="0">
                <a:solidFill>
                  <a:schemeClr val="tx1"/>
                </a:solidFill>
              </a:rPr>
              <a:t> v recipovaném trestním právu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solidFill>
                  <a:schemeClr val="tx1"/>
                </a:solidFill>
              </a:rPr>
              <a:t>zákon </a:t>
            </a:r>
            <a:r>
              <a:rPr lang="cs-CZ" altLang="cs-CZ" b="1" dirty="0">
                <a:solidFill>
                  <a:schemeClr val="tx1"/>
                </a:solidFill>
              </a:rPr>
              <a:t>o řízení o trestní soudnictví nad mládeží </a:t>
            </a:r>
            <a:r>
              <a:rPr lang="cs-CZ" altLang="cs-CZ" dirty="0">
                <a:solidFill>
                  <a:schemeClr val="tx1"/>
                </a:solidFill>
              </a:rPr>
              <a:t>(č. 48/1931 Sb.): osoby mezi 14. a 18. rokem věku (prováděcí nařízení k němu č. 195/1931 Sb.) 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solidFill>
                  <a:schemeClr val="tx1"/>
                </a:solidFill>
              </a:rPr>
              <a:t>zákon </a:t>
            </a:r>
            <a:r>
              <a:rPr lang="cs-CZ" altLang="cs-CZ" b="1" dirty="0">
                <a:solidFill>
                  <a:schemeClr val="tx1"/>
                </a:solidFill>
              </a:rPr>
              <a:t>o státním vězení</a:t>
            </a:r>
            <a:r>
              <a:rPr lang="cs-CZ" altLang="cs-CZ" dirty="0">
                <a:solidFill>
                  <a:schemeClr val="tx1"/>
                </a:solidFill>
              </a:rPr>
              <a:t> (č. 123/1931 Sb.)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solidFill>
                  <a:schemeClr val="tx1"/>
                </a:solidFill>
              </a:rPr>
              <a:t>zákon </a:t>
            </a:r>
            <a:r>
              <a:rPr lang="cs-CZ" altLang="cs-CZ" b="1" dirty="0">
                <a:solidFill>
                  <a:schemeClr val="tx1"/>
                </a:solidFill>
              </a:rPr>
              <a:t>o ochraně cti</a:t>
            </a:r>
            <a:r>
              <a:rPr lang="cs-CZ" altLang="cs-CZ" dirty="0">
                <a:solidFill>
                  <a:schemeClr val="tx1"/>
                </a:solidFill>
              </a:rPr>
              <a:t> (č. 108/1933 Sb.): samostatně a jednotně pro celou  republiku upravil odpovědnost za útoky proti bezpečnosti cti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solidFill>
                  <a:schemeClr val="tx1"/>
                </a:solidFill>
              </a:rPr>
              <a:t>zákon </a:t>
            </a:r>
            <a:r>
              <a:rPr lang="cs-CZ" altLang="cs-CZ" b="1" dirty="0">
                <a:solidFill>
                  <a:schemeClr val="tx1"/>
                </a:solidFill>
              </a:rPr>
              <a:t>o způsobu ukládání trestu smrti a doživotním trestu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smtClean="0">
                <a:solidFill>
                  <a:schemeClr val="tx1"/>
                </a:solidFill>
              </a:rPr>
              <a:t/>
            </a:r>
            <a:br>
              <a:rPr lang="cs-CZ" altLang="cs-CZ" dirty="0" smtClean="0">
                <a:solidFill>
                  <a:schemeClr val="tx1"/>
                </a:solidFill>
              </a:rPr>
            </a:br>
            <a:r>
              <a:rPr lang="cs-CZ" altLang="cs-CZ" dirty="0" smtClean="0">
                <a:solidFill>
                  <a:schemeClr val="tx1"/>
                </a:solidFill>
              </a:rPr>
              <a:t>(</a:t>
            </a:r>
            <a:r>
              <a:rPr lang="cs-CZ" altLang="cs-CZ" dirty="0">
                <a:solidFill>
                  <a:schemeClr val="tx1"/>
                </a:solidFill>
              </a:rPr>
              <a:t>č. 91/1934 Sb.): místo smrti možné doživotí nebo žalář od 15 do 30 let</a:t>
            </a:r>
            <a:r>
              <a:rPr lang="cs-CZ" altLang="cs-CZ" dirty="0" smtClean="0">
                <a:solidFill>
                  <a:schemeClr val="tx1"/>
                </a:solidFill>
              </a:rPr>
              <a:t> 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481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2C3ACF-630E-4626-A59A-6C808318E014}" type="slidenum">
              <a:rPr lang="cs-CZ"/>
              <a:pPr>
                <a:defRPr/>
              </a:pPr>
              <a:t>12</a:t>
            </a:fld>
            <a:endParaRPr lang="cs-CZ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6" y="1443947"/>
            <a:ext cx="8221453" cy="5019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700" i="1" dirty="0"/>
              <a:t>„Urážka presidenta republiky“ § 11 z. č. 50/1923 Sb.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915" y="2137719"/>
            <a:ext cx="7920680" cy="4337222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cs-CZ" altLang="cs-CZ" sz="2200" dirty="0">
                <a:solidFill>
                  <a:schemeClr val="tx1"/>
                </a:solidFill>
              </a:rPr>
              <a:t>1. Kdo před dvěma nebo více lidmi presidentu republiky nebo jeho náměstku na cti ublíží vyhrůžkou zlého nakládání nebo jiným hrubě zneuctívajícím projevem nebo ho uvede ve veřejný posměch,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200" dirty="0">
                <a:solidFill>
                  <a:schemeClr val="tx1"/>
                </a:solidFill>
              </a:rPr>
              <a:t>	kdo pronese o něm obvinění, věda, že tím vážně ohrozí jeho čest,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200" dirty="0">
                <a:solidFill>
                  <a:schemeClr val="tx1"/>
                </a:solidFill>
              </a:rPr>
              <a:t>	trestá se za přestupek vězením od osmi dnů do šesti měsíců.</a:t>
            </a:r>
          </a:p>
          <a:p>
            <a:pPr marL="0" indent="0" eaLnBrk="1" hangingPunct="1">
              <a:buNone/>
            </a:pPr>
            <a:r>
              <a:rPr lang="cs-CZ" altLang="cs-CZ" sz="2200" dirty="0">
                <a:solidFill>
                  <a:schemeClr val="tx1"/>
                </a:solidFill>
              </a:rPr>
              <a:t>2. Dopustí-li se </a:t>
            </a:r>
            <a:r>
              <a:rPr lang="cs-CZ" altLang="cs-CZ" sz="2200" dirty="0" err="1">
                <a:solidFill>
                  <a:schemeClr val="tx1"/>
                </a:solidFill>
              </a:rPr>
              <a:t>vinník</a:t>
            </a:r>
            <a:r>
              <a:rPr lang="cs-CZ" altLang="cs-CZ" sz="2200" dirty="0">
                <a:solidFill>
                  <a:schemeClr val="tx1"/>
                </a:solidFill>
              </a:rPr>
              <a:t> činu veřejně nebo tváří v tvář presidentu republiky (jeho náměstku) neb opětovně před dvěma nebo více lidmi při různých příležitostech nebo ho tělesně ztýrá, trestá se za přečin vězením od jednoho měsíce do jednoho roku.</a:t>
            </a:r>
          </a:p>
          <a:p>
            <a:pPr marL="0" indent="0" eaLnBrk="1" hangingPunct="1">
              <a:buNone/>
            </a:pPr>
            <a:r>
              <a:rPr lang="cs-CZ" altLang="cs-CZ" sz="2200" dirty="0">
                <a:solidFill>
                  <a:schemeClr val="tx1"/>
                </a:solidFill>
              </a:rPr>
              <a:t>3. Důkaz pravdy i přesvědčení o pravdě je vyloučen. </a:t>
            </a:r>
          </a:p>
        </p:txBody>
      </p:sp>
    </p:spTree>
    <p:extLst>
      <p:ext uri="{BB962C8B-B14F-4D97-AF65-F5344CB8AC3E}">
        <p14:creationId xmlns:p14="http://schemas.microsoft.com/office/powerpoint/2010/main" val="157813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2C2CD1-C91D-4954-BBD9-8F7426384CC4}" type="slidenum">
              <a:rPr lang="cs-CZ"/>
              <a:pPr>
                <a:defRPr/>
              </a:pPr>
              <a:t>13</a:t>
            </a:fld>
            <a:endParaRPr lang="cs-CZ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z="3600" i="1"/>
              <a:t>Zvláštní část</a:t>
            </a:r>
            <a:r>
              <a:rPr lang="cs-CZ" altLang="cs-CZ" smtClean="0"/>
              <a:t> </a:t>
            </a:r>
          </a:p>
        </p:txBody>
      </p:sp>
      <p:sp>
        <p:nvSpPr>
          <p:cNvPr id="16388" name="Rectangle 24"/>
          <p:cNvSpPr>
            <a:spLocks noGrp="1" noChangeArrowheads="1"/>
          </p:cNvSpPr>
          <p:nvPr>
            <p:ph type="subTitle" idx="1"/>
          </p:nvPr>
        </p:nvSpPr>
        <p:spPr>
          <a:xfrm>
            <a:off x="2657677" y="3133664"/>
            <a:ext cx="5874698" cy="646051"/>
          </a:xfrm>
        </p:spPr>
        <p:txBody>
          <a:bodyPr/>
          <a:lstStyle/>
          <a:p>
            <a:pPr eaLnBrk="1" hangingPunct="1"/>
            <a:r>
              <a:rPr lang="cs-CZ" altLang="cs-CZ" smtClean="0"/>
              <a:t> </a:t>
            </a:r>
            <a:r>
              <a:rPr lang="cs-CZ" altLang="cs-CZ" b="1" i="1" smtClean="0"/>
              <a:t>Vybraná témata</a:t>
            </a:r>
            <a:r>
              <a:rPr lang="cs-CZ" altLang="cs-CZ" smtClean="0"/>
              <a:t> (3+1)</a:t>
            </a:r>
          </a:p>
        </p:txBody>
      </p:sp>
    </p:spTree>
    <p:extLst>
      <p:ext uri="{BB962C8B-B14F-4D97-AF65-F5344CB8AC3E}">
        <p14:creationId xmlns:p14="http://schemas.microsoft.com/office/powerpoint/2010/main" val="51016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372DD9-E9DA-43FF-B33B-6C89728A38C7}" type="slidenum">
              <a:rPr lang="cs-CZ"/>
              <a:pPr>
                <a:defRPr/>
              </a:pPr>
              <a:t>14</a:t>
            </a:fld>
            <a:endParaRPr lang="cs-CZ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929064" y="1468661"/>
            <a:ext cx="7805849" cy="501956"/>
          </a:xfrm>
        </p:spPr>
        <p:txBody>
          <a:bodyPr/>
          <a:lstStyle/>
          <a:p>
            <a:pPr eaLnBrk="1" hangingPunct="1"/>
            <a:r>
              <a:rPr lang="cs-CZ" altLang="cs-CZ" sz="3000" i="1" dirty="0"/>
              <a:t>Zvláštní část: vybraná témata</a:t>
            </a:r>
            <a:r>
              <a:rPr lang="cs-CZ" altLang="cs-CZ" sz="3000" dirty="0"/>
              <a:t> (3+1)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94" y="2285999"/>
            <a:ext cx="7504344" cy="4188941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200" dirty="0">
                <a:solidFill>
                  <a:schemeClr val="tx1"/>
                </a:solidFill>
              </a:rPr>
              <a:t>1)</a:t>
            </a:r>
            <a:r>
              <a:rPr lang="cs-CZ" altLang="cs-CZ" sz="2200" i="1" dirty="0">
                <a:solidFill>
                  <a:schemeClr val="tx1"/>
                </a:solidFill>
              </a:rPr>
              <a:t> </a:t>
            </a:r>
            <a:r>
              <a:rPr lang="cs-CZ" altLang="cs-CZ" sz="2200" b="1" i="1" dirty="0">
                <a:solidFill>
                  <a:schemeClr val="tx1"/>
                </a:solidFill>
              </a:rPr>
              <a:t>Trest smrti a milost</a:t>
            </a:r>
            <a:r>
              <a:rPr lang="cs-CZ" altLang="cs-CZ" sz="2200" i="1" dirty="0">
                <a:solidFill>
                  <a:schemeClr val="tx1"/>
                </a:solidFill>
              </a:rPr>
              <a:t> (právo a filosofie), hmotné právo</a:t>
            </a:r>
            <a:r>
              <a:rPr lang="cs-CZ" altLang="cs-CZ" sz="2200" dirty="0">
                <a:solidFill>
                  <a:schemeClr val="tx1"/>
                </a:solidFill>
              </a:rPr>
              <a:t> </a:t>
            </a:r>
            <a:endParaRPr lang="cs-CZ" altLang="cs-CZ" sz="2200" i="1" dirty="0">
              <a:solidFill>
                <a:schemeClr val="tx1"/>
              </a:solidFill>
            </a:endParaRPr>
          </a:p>
          <a:p>
            <a:pPr eaLnBrk="1" hangingPunct="1"/>
            <a:r>
              <a:rPr lang="cs-CZ" altLang="cs-CZ" sz="2200" dirty="0">
                <a:solidFill>
                  <a:schemeClr val="tx1"/>
                </a:solidFill>
              </a:rPr>
              <a:t>2)</a:t>
            </a:r>
            <a:r>
              <a:rPr lang="cs-CZ" altLang="cs-CZ" sz="2200" b="1" i="1" dirty="0">
                <a:solidFill>
                  <a:schemeClr val="tx1"/>
                </a:solidFill>
              </a:rPr>
              <a:t> Porotní soudy </a:t>
            </a:r>
            <a:r>
              <a:rPr lang="cs-CZ" altLang="cs-CZ" sz="2200" i="1" dirty="0">
                <a:solidFill>
                  <a:schemeClr val="tx1"/>
                </a:solidFill>
              </a:rPr>
              <a:t>(právo a veřejnost),</a:t>
            </a:r>
            <a:r>
              <a:rPr lang="cs-CZ" altLang="cs-CZ" sz="2200" dirty="0">
                <a:solidFill>
                  <a:schemeClr val="tx1"/>
                </a:solidFill>
              </a:rPr>
              <a:t> procesní právo, účast veřejnosti, občanská kontrola </a:t>
            </a:r>
          </a:p>
          <a:p>
            <a:pPr eaLnBrk="1" hangingPunct="1"/>
            <a:r>
              <a:rPr lang="cs-CZ" altLang="cs-CZ" sz="2200" dirty="0">
                <a:solidFill>
                  <a:schemeClr val="tx1"/>
                </a:solidFill>
              </a:rPr>
              <a:t>3) </a:t>
            </a:r>
            <a:r>
              <a:rPr lang="cs-CZ" altLang="cs-CZ" sz="2200" b="1" i="1" dirty="0">
                <a:solidFill>
                  <a:schemeClr val="tx1"/>
                </a:solidFill>
              </a:rPr>
              <a:t>Trestnost homosexuality</a:t>
            </a:r>
            <a:r>
              <a:rPr lang="cs-CZ" altLang="cs-CZ" sz="2200" dirty="0">
                <a:solidFill>
                  <a:schemeClr val="tx1"/>
                </a:solidFill>
              </a:rPr>
              <a:t> </a:t>
            </a:r>
            <a:r>
              <a:rPr lang="cs-CZ" altLang="cs-CZ" sz="2200" i="1" dirty="0">
                <a:solidFill>
                  <a:schemeClr val="tx1"/>
                </a:solidFill>
              </a:rPr>
              <a:t>(právo a morálka)</a:t>
            </a:r>
            <a:r>
              <a:rPr lang="cs-CZ" altLang="cs-CZ" sz="2200" dirty="0">
                <a:solidFill>
                  <a:schemeClr val="tx1"/>
                </a:solidFill>
              </a:rPr>
              <a:t>, náboženské názory, pokusy o odstranění (úvahy de lege </a:t>
            </a:r>
            <a:r>
              <a:rPr lang="cs-CZ" altLang="cs-CZ" sz="2200" dirty="0" err="1">
                <a:solidFill>
                  <a:schemeClr val="tx1"/>
                </a:solidFill>
              </a:rPr>
              <a:t>ferenda</a:t>
            </a:r>
            <a:r>
              <a:rPr lang="cs-CZ" altLang="cs-CZ" sz="2200" dirty="0">
                <a:solidFill>
                  <a:schemeClr val="tx1"/>
                </a:solidFill>
              </a:rPr>
              <a:t>), návrh nového trestního zákona (1926) </a:t>
            </a:r>
          </a:p>
          <a:p>
            <a:pPr eaLnBrk="1" hangingPunct="1"/>
            <a:r>
              <a:rPr lang="cs-CZ" altLang="cs-CZ" sz="2200" dirty="0">
                <a:solidFill>
                  <a:schemeClr val="tx1"/>
                </a:solidFill>
              </a:rPr>
              <a:t>B) </a:t>
            </a:r>
            <a:r>
              <a:rPr lang="cs-CZ" altLang="cs-CZ" sz="2200" b="1" i="1" dirty="0">
                <a:solidFill>
                  <a:schemeClr val="tx1"/>
                </a:solidFill>
              </a:rPr>
              <a:t>Nedovolené pomníky: osudy pomníků Josefa II. </a:t>
            </a:r>
            <a:r>
              <a:rPr lang="cs-CZ" altLang="cs-CZ" sz="2200" i="1" dirty="0">
                <a:solidFill>
                  <a:schemeClr val="tx1"/>
                </a:solidFill>
              </a:rPr>
              <a:t>(právo a ideologie)</a:t>
            </a:r>
            <a:r>
              <a:rPr lang="cs-CZ" altLang="cs-CZ" sz="2200" dirty="0">
                <a:solidFill>
                  <a:schemeClr val="tx1"/>
                </a:solidFill>
              </a:rPr>
              <a:t>, zákon na ochranu republiky, odstraňování pomníků Josefa II. (Cheb, Brno), menšiny, symboličnost, pohled právníka a pohled historika</a:t>
            </a:r>
          </a:p>
        </p:txBody>
      </p:sp>
    </p:spTree>
    <p:extLst>
      <p:ext uri="{BB962C8B-B14F-4D97-AF65-F5344CB8AC3E}">
        <p14:creationId xmlns:p14="http://schemas.microsoft.com/office/powerpoint/2010/main" val="314866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C1881F-3CED-45F3-9434-EB6343902E1F}" type="slidenum">
              <a:rPr lang="cs-CZ"/>
              <a:pPr>
                <a:defRPr/>
              </a:pPr>
              <a:t>15</a:t>
            </a:fld>
            <a:endParaRPr lang="cs-CZ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351990" y="1175157"/>
            <a:ext cx="5384237" cy="748080"/>
          </a:xfrm>
        </p:spPr>
        <p:txBody>
          <a:bodyPr/>
          <a:lstStyle/>
          <a:p>
            <a:pPr eaLnBrk="1" hangingPunct="1"/>
            <a:r>
              <a:rPr lang="cs-CZ" altLang="cs-CZ" sz="2800" i="1" dirty="0" smtClean="0"/>
              <a:t>1a) </a:t>
            </a:r>
            <a:r>
              <a:rPr lang="cs-CZ" altLang="cs-CZ" sz="2800" i="1" dirty="0"/>
              <a:t>Trest smrti a milost</a:t>
            </a:r>
            <a:r>
              <a:rPr lang="cs-CZ" altLang="cs-CZ" dirty="0" smtClean="0"/>
              <a:t> 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4270" y="1853514"/>
            <a:ext cx="8041230" cy="442371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b="1" i="1" dirty="0">
                <a:solidFill>
                  <a:schemeClr val="tx1"/>
                </a:solidFill>
              </a:rPr>
              <a:t>    </a:t>
            </a:r>
            <a:r>
              <a:rPr lang="cs-CZ" altLang="cs-CZ" sz="2300" b="1" i="1" dirty="0">
                <a:solidFill>
                  <a:schemeClr val="tx1"/>
                </a:solidFill>
              </a:rPr>
              <a:t>a) Trest smrti:</a:t>
            </a:r>
            <a:r>
              <a:rPr lang="cs-CZ" altLang="cs-CZ" sz="2200" b="1" i="1" dirty="0">
                <a:solidFill>
                  <a:schemeClr val="tx1"/>
                </a:solidFill>
              </a:rPr>
              <a:t>  </a:t>
            </a:r>
            <a:endParaRPr lang="cs-CZ" altLang="cs-CZ" sz="22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200" dirty="0" err="1">
                <a:solidFill>
                  <a:schemeClr val="tx1"/>
                </a:solidFill>
              </a:rPr>
              <a:t>uh</a:t>
            </a:r>
            <a:r>
              <a:rPr lang="cs-CZ" altLang="cs-CZ" sz="2200" dirty="0">
                <a:solidFill>
                  <a:schemeClr val="tx1"/>
                </a:solidFill>
              </a:rPr>
              <a:t>. </a:t>
            </a:r>
            <a:r>
              <a:rPr lang="cs-CZ" altLang="cs-CZ" sz="2200" dirty="0" err="1">
                <a:solidFill>
                  <a:schemeClr val="tx1"/>
                </a:solidFill>
              </a:rPr>
              <a:t>TrZ</a:t>
            </a:r>
            <a:r>
              <a:rPr lang="cs-CZ" altLang="cs-CZ" sz="2200" dirty="0">
                <a:solidFill>
                  <a:schemeClr val="tx1"/>
                </a:solidFill>
              </a:rPr>
              <a:t> pouze za dokonanou vraždu, rak. </a:t>
            </a:r>
            <a:r>
              <a:rPr lang="cs-CZ" altLang="cs-CZ" sz="2200" dirty="0" err="1">
                <a:solidFill>
                  <a:schemeClr val="tx1"/>
                </a:solidFill>
              </a:rPr>
              <a:t>TrZ</a:t>
            </a:r>
            <a:r>
              <a:rPr lang="cs-CZ" altLang="cs-CZ" sz="2200" dirty="0">
                <a:solidFill>
                  <a:schemeClr val="tx1"/>
                </a:solidFill>
              </a:rPr>
              <a:t> také na loupežné zabití, zlomyslné poškození cizího majetku a žhářství, pokud tím byla způsoben smrt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 dirty="0">
                <a:solidFill>
                  <a:schemeClr val="tx1"/>
                </a:solidFill>
              </a:rPr>
              <a:t>výkon trestu smrti oběšením (uvnitř vězeňské budovy)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 dirty="0">
                <a:solidFill>
                  <a:schemeClr val="tx1"/>
                </a:solidFill>
              </a:rPr>
              <a:t>anketa 1923 (Emanuel Chalupný): 350 dotázaných osobností  </a:t>
            </a:r>
          </a:p>
          <a:p>
            <a:pPr>
              <a:lnSpc>
                <a:spcPct val="80000"/>
              </a:lnSpc>
            </a:pPr>
            <a:r>
              <a:rPr lang="cs-CZ" altLang="cs-CZ" sz="2200" dirty="0">
                <a:solidFill>
                  <a:schemeClr val="tx1"/>
                </a:solidFill>
              </a:rPr>
              <a:t>argumenty zastánců (</a:t>
            </a:r>
            <a:r>
              <a:rPr lang="cs-CZ" altLang="cs-CZ" sz="2200" i="1" dirty="0" err="1">
                <a:solidFill>
                  <a:schemeClr val="tx1"/>
                </a:solidFill>
              </a:rPr>
              <a:t>mortikalisté</a:t>
            </a:r>
            <a:r>
              <a:rPr lang="cs-CZ" altLang="cs-CZ" sz="2200" dirty="0">
                <a:solidFill>
                  <a:schemeClr val="tx1"/>
                </a:solidFill>
              </a:rPr>
              <a:t>): nepostradatelnost </a:t>
            </a:r>
            <a:r>
              <a:rPr lang="cs-CZ" altLang="cs-CZ" sz="2400" dirty="0" smtClean="0">
                <a:solidFill>
                  <a:schemeClr val="tx1"/>
                </a:solidFill>
              </a:rPr>
              <a:t>–</a:t>
            </a:r>
            <a:r>
              <a:rPr lang="cs-CZ" altLang="cs-CZ" sz="2200" dirty="0" smtClean="0">
                <a:solidFill>
                  <a:schemeClr val="tx1"/>
                </a:solidFill>
              </a:rPr>
              <a:t>  absolutní </a:t>
            </a:r>
            <a:r>
              <a:rPr lang="cs-CZ" altLang="cs-CZ" sz="2200" dirty="0">
                <a:solidFill>
                  <a:schemeClr val="tx1"/>
                </a:solidFill>
              </a:rPr>
              <a:t>ochrana před těžkými a nenapravitelnými zločinci, význam generální prevence, finanční úspora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 dirty="0">
                <a:solidFill>
                  <a:schemeClr val="tx1"/>
                </a:solidFill>
              </a:rPr>
              <a:t>argumenty odpůrců (</a:t>
            </a:r>
            <a:r>
              <a:rPr lang="cs-CZ" altLang="cs-CZ" sz="2200" i="1" dirty="0">
                <a:solidFill>
                  <a:schemeClr val="tx1"/>
                </a:solidFill>
              </a:rPr>
              <a:t>abolicionisté</a:t>
            </a:r>
            <a:r>
              <a:rPr lang="cs-CZ" altLang="cs-CZ" sz="2200" dirty="0">
                <a:solidFill>
                  <a:schemeClr val="tx1"/>
                </a:solidFill>
              </a:rPr>
              <a:t>): mravní principy, právo na život, možnost resocializace, </a:t>
            </a:r>
            <a:r>
              <a:rPr lang="cs-CZ" altLang="cs-CZ" sz="2200" dirty="0" err="1">
                <a:solidFill>
                  <a:schemeClr val="tx1"/>
                </a:solidFill>
              </a:rPr>
              <a:t>neodstupňovatelnost</a:t>
            </a:r>
            <a:r>
              <a:rPr lang="cs-CZ" altLang="cs-CZ" sz="2200" dirty="0">
                <a:solidFill>
                  <a:schemeClr val="tx1"/>
                </a:solidFill>
              </a:rPr>
              <a:t>, postradatelnost/vyvracení generální prevence, justiční omyly či nástroj vypořádání se s politickými odpůrci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 dirty="0">
                <a:solidFill>
                  <a:schemeClr val="tx1"/>
                </a:solidFill>
              </a:rPr>
              <a:t>v návrhu nového </a:t>
            </a:r>
            <a:r>
              <a:rPr lang="cs-CZ" altLang="cs-CZ" sz="2200" dirty="0" err="1">
                <a:solidFill>
                  <a:schemeClr val="tx1"/>
                </a:solidFill>
              </a:rPr>
              <a:t>TrZ</a:t>
            </a:r>
            <a:r>
              <a:rPr lang="cs-CZ" altLang="cs-CZ" sz="2200" dirty="0">
                <a:solidFill>
                  <a:schemeClr val="tx1"/>
                </a:solidFill>
              </a:rPr>
              <a:t> (1926) jen ve stanném řízení</a:t>
            </a:r>
          </a:p>
        </p:txBody>
      </p:sp>
    </p:spTree>
    <p:extLst>
      <p:ext uri="{BB962C8B-B14F-4D97-AF65-F5344CB8AC3E}">
        <p14:creationId xmlns:p14="http://schemas.microsoft.com/office/powerpoint/2010/main" val="2566225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77A95A-5E16-4061-BA61-7607E1243C38}" type="slidenum">
              <a:rPr lang="cs-CZ"/>
              <a:pPr>
                <a:defRPr/>
              </a:pPr>
              <a:t>16</a:t>
            </a:fld>
            <a:endParaRPr lang="cs-CZ"/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title"/>
          </p:nvPr>
        </p:nvSpPr>
        <p:spPr>
          <a:xfrm>
            <a:off x="3228422" y="1150443"/>
            <a:ext cx="5248313" cy="748080"/>
          </a:xfrm>
        </p:spPr>
        <p:txBody>
          <a:bodyPr/>
          <a:lstStyle/>
          <a:p>
            <a:pPr eaLnBrk="1" hangingPunct="1"/>
            <a:r>
              <a:rPr lang="cs-CZ" altLang="cs-CZ" sz="2800" i="1" dirty="0" smtClean="0"/>
              <a:t>1b) </a:t>
            </a:r>
            <a:r>
              <a:rPr lang="cs-CZ" altLang="cs-CZ" sz="2800" i="1" dirty="0"/>
              <a:t>Trest smrti a milost</a:t>
            </a:r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1223" y="1754660"/>
            <a:ext cx="8149582" cy="4942702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1600" b="1" i="1" dirty="0">
                <a:solidFill>
                  <a:schemeClr val="tx1"/>
                </a:solidFill>
              </a:rPr>
              <a:t>	 </a:t>
            </a:r>
            <a:r>
              <a:rPr lang="cs-CZ" altLang="cs-CZ" sz="2300" b="1" i="1" dirty="0" smtClean="0">
                <a:solidFill>
                  <a:schemeClr val="tx1"/>
                </a:solidFill>
              </a:rPr>
              <a:t>b) Udělení </a:t>
            </a:r>
            <a:r>
              <a:rPr lang="cs-CZ" altLang="cs-CZ" sz="2300" b="1" i="1" dirty="0">
                <a:solidFill>
                  <a:schemeClr val="tx1"/>
                </a:solidFill>
              </a:rPr>
              <a:t>milosti:</a:t>
            </a:r>
            <a:r>
              <a:rPr lang="cs-CZ" altLang="cs-CZ" sz="15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1500" i="1" dirty="0">
                <a:solidFill>
                  <a:schemeClr val="tx1"/>
                </a:solidFill>
              </a:rPr>
              <a:t>    </a:t>
            </a:r>
            <a:r>
              <a:rPr lang="cs-CZ" altLang="cs-CZ" sz="2100" i="1" dirty="0">
                <a:solidFill>
                  <a:schemeClr val="tx1"/>
                </a:solidFill>
              </a:rPr>
              <a:t>bezpečnostní ventil práva či </a:t>
            </a:r>
            <a:r>
              <a:rPr lang="cs-CZ" altLang="cs-CZ" sz="2100" i="1" dirty="0" err="1">
                <a:solidFill>
                  <a:schemeClr val="tx1"/>
                </a:solidFill>
              </a:rPr>
              <a:t>samokorektiv</a:t>
            </a:r>
            <a:r>
              <a:rPr lang="cs-CZ" altLang="cs-CZ" sz="2100" i="1" dirty="0">
                <a:solidFill>
                  <a:schemeClr val="tx1"/>
                </a:solidFill>
              </a:rPr>
              <a:t> spravedlnosti </a:t>
            </a:r>
            <a:r>
              <a:rPr lang="cs-CZ" altLang="cs-CZ" sz="2100" dirty="0">
                <a:solidFill>
                  <a:schemeClr val="tx1"/>
                </a:solidFill>
              </a:rPr>
              <a:t>(</a:t>
            </a:r>
            <a:r>
              <a:rPr lang="cs-CZ" altLang="cs-CZ" sz="2100" dirty="0" err="1">
                <a:solidFill>
                  <a:schemeClr val="tx1"/>
                </a:solidFill>
              </a:rPr>
              <a:t>Ihering</a:t>
            </a:r>
            <a:r>
              <a:rPr lang="cs-CZ" altLang="cs-CZ" sz="2100" dirty="0">
                <a:solidFill>
                  <a:schemeClr val="tx1"/>
                </a:solidFill>
              </a:rPr>
              <a:t>)</a:t>
            </a:r>
            <a:r>
              <a:rPr lang="cs-CZ" altLang="cs-CZ" sz="1700" dirty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cs-CZ" altLang="cs-CZ" sz="2200" dirty="0">
                <a:solidFill>
                  <a:schemeClr val="tx1"/>
                </a:solidFill>
              </a:rPr>
              <a:t>důvod zániku trestnosti, tradiční právo hlavy státu </a:t>
            </a:r>
          </a:p>
          <a:p>
            <a:pPr eaLnBrk="1" hangingPunct="1"/>
            <a:r>
              <a:rPr lang="cs-CZ" altLang="cs-CZ" sz="2200" dirty="0">
                <a:solidFill>
                  <a:schemeClr val="tx1"/>
                </a:solidFill>
              </a:rPr>
              <a:t>prameny: Prozatímní ústava 1918 (§ 10 g), Ústavní listina 1920 (§ 64 a 103), </a:t>
            </a:r>
            <a:r>
              <a:rPr lang="cs-CZ" altLang="cs-CZ" sz="2200" dirty="0" err="1">
                <a:solidFill>
                  <a:schemeClr val="tx1"/>
                </a:solidFill>
              </a:rPr>
              <a:t>TrZ</a:t>
            </a:r>
            <a:r>
              <a:rPr lang="cs-CZ" altLang="cs-CZ" sz="2200" dirty="0">
                <a:solidFill>
                  <a:schemeClr val="tx1"/>
                </a:solidFill>
              </a:rPr>
              <a:t> (§ 226 a 529)</a:t>
            </a:r>
          </a:p>
          <a:p>
            <a:pPr eaLnBrk="1" hangingPunct="1"/>
            <a:r>
              <a:rPr lang="cs-CZ" altLang="cs-CZ" sz="2200" dirty="0">
                <a:solidFill>
                  <a:schemeClr val="tx1"/>
                </a:solidFill>
              </a:rPr>
              <a:t>formy milosti/amnestie: </a:t>
            </a:r>
            <a:r>
              <a:rPr lang="cs-CZ" altLang="cs-CZ" sz="2200" i="1" dirty="0">
                <a:solidFill>
                  <a:schemeClr val="tx1"/>
                </a:solidFill>
              </a:rPr>
              <a:t>abolice</a:t>
            </a:r>
            <a:r>
              <a:rPr lang="cs-CZ" altLang="cs-CZ" sz="2200" dirty="0">
                <a:solidFill>
                  <a:schemeClr val="tx1"/>
                </a:solidFill>
              </a:rPr>
              <a:t> (potlačení trestního stíhání), </a:t>
            </a:r>
            <a:r>
              <a:rPr lang="cs-CZ" altLang="cs-CZ" sz="2200" i="1" dirty="0" err="1">
                <a:solidFill>
                  <a:schemeClr val="tx1"/>
                </a:solidFill>
              </a:rPr>
              <a:t>agraciace</a:t>
            </a:r>
            <a:r>
              <a:rPr lang="cs-CZ" altLang="cs-CZ" sz="2200" dirty="0">
                <a:solidFill>
                  <a:schemeClr val="tx1"/>
                </a:solidFill>
              </a:rPr>
              <a:t> (milost v užším smyslu), </a:t>
            </a:r>
            <a:r>
              <a:rPr lang="cs-CZ" altLang="cs-CZ" sz="2200" i="1" dirty="0">
                <a:solidFill>
                  <a:schemeClr val="tx1"/>
                </a:solidFill>
              </a:rPr>
              <a:t>rehabilitace</a:t>
            </a:r>
            <a:r>
              <a:rPr lang="cs-CZ" altLang="cs-CZ" sz="2200" dirty="0">
                <a:solidFill>
                  <a:schemeClr val="tx1"/>
                </a:solidFill>
              </a:rPr>
              <a:t> (zahlazení následků odsouzení)</a:t>
            </a:r>
          </a:p>
          <a:p>
            <a:pPr eaLnBrk="1" hangingPunct="1"/>
            <a:r>
              <a:rPr lang="cs-CZ" altLang="cs-CZ" sz="2200" dirty="0">
                <a:solidFill>
                  <a:schemeClr val="tx1"/>
                </a:solidFill>
              </a:rPr>
              <a:t>pravidelné udílení milosti mladistvým provinilců v méně závažných případech (1902), soud navrhoval sám bez žádosti </a:t>
            </a:r>
          </a:p>
          <a:p>
            <a:pPr eaLnBrk="1" hangingPunct="1"/>
            <a:r>
              <a:rPr lang="cs-CZ" altLang="cs-CZ" sz="2200" dirty="0">
                <a:solidFill>
                  <a:schemeClr val="tx1"/>
                </a:solidFill>
              </a:rPr>
              <a:t>éra TGM: 11 vykonaných trestů smrti, 417 udělených milostí, první poprava v ČSR, 9. 1. 1923 v Táboře, dvojnásobná loupežná vražda</a:t>
            </a:r>
          </a:p>
        </p:txBody>
      </p:sp>
    </p:spTree>
    <p:extLst>
      <p:ext uri="{BB962C8B-B14F-4D97-AF65-F5344CB8AC3E}">
        <p14:creationId xmlns:p14="http://schemas.microsoft.com/office/powerpoint/2010/main" val="304963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06C766-C5AC-449E-8680-0681A6DEAA0A}" type="slidenum">
              <a:rPr lang="cs-CZ"/>
              <a:pPr>
                <a:defRPr/>
              </a:pPr>
              <a:t>17</a:t>
            </a:fld>
            <a:endParaRPr lang="cs-CZ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1162800"/>
            <a:ext cx="4053016" cy="703070"/>
          </a:xfrm>
        </p:spPr>
        <p:txBody>
          <a:bodyPr/>
          <a:lstStyle/>
          <a:p>
            <a:pPr eaLnBrk="1" hangingPunct="1"/>
            <a:r>
              <a:rPr lang="cs-CZ" altLang="cs-CZ" sz="2800" i="1" dirty="0"/>
              <a:t>2) Porotní soudy</a:t>
            </a:r>
            <a:r>
              <a:rPr lang="cs-CZ" altLang="cs-CZ" dirty="0" smtClean="0"/>
              <a:t> 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94" y="1816443"/>
            <a:ext cx="7331350" cy="459671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200" dirty="0">
                <a:solidFill>
                  <a:schemeClr val="tx1"/>
                </a:solidFill>
              </a:rPr>
              <a:t>významný výdobytek roku 1848, účast veřejnosti, občanská kontrola nad výkonem soudní moci, původně vznikly jako poroty tiskové, 1851/53 zrušeny, 1867/73 opět zavedeny </a:t>
            </a:r>
          </a:p>
          <a:p>
            <a:pPr eaLnBrk="1" hangingPunct="1"/>
            <a:r>
              <a:rPr lang="cs-CZ" altLang="cs-CZ" sz="2200" dirty="0">
                <a:solidFill>
                  <a:schemeClr val="tx1"/>
                </a:solidFill>
              </a:rPr>
              <a:t>plnily úlohu soudů ve věcech trestních na úrovni sborových soudů první instance (krajské soudy)</a:t>
            </a:r>
          </a:p>
          <a:p>
            <a:pPr eaLnBrk="1" hangingPunct="1"/>
            <a:r>
              <a:rPr lang="cs-CZ" altLang="cs-CZ" sz="2200" dirty="0">
                <a:solidFill>
                  <a:schemeClr val="tx1"/>
                </a:solidFill>
              </a:rPr>
              <a:t>složení: soudní senát (3 soudci, jeden z nich předsedající) a porota (12 laických členů vybraných losováním) </a:t>
            </a:r>
          </a:p>
          <a:p>
            <a:pPr eaLnBrk="1" hangingPunct="1"/>
            <a:r>
              <a:rPr lang="cs-CZ" altLang="cs-CZ" sz="2200" dirty="0">
                <a:solidFill>
                  <a:schemeClr val="tx1"/>
                </a:solidFill>
              </a:rPr>
              <a:t>příslušnost: zločiny a přečiny ovlivňující uspořádání veřejných věcí, dále zločiny, za něž zákon stanovil uložení trestu smrti nebo trest odnětí svobody převyšující pět let</a:t>
            </a:r>
          </a:p>
        </p:txBody>
      </p:sp>
    </p:spTree>
    <p:extLst>
      <p:ext uri="{BB962C8B-B14F-4D97-AF65-F5344CB8AC3E}">
        <p14:creationId xmlns:p14="http://schemas.microsoft.com/office/powerpoint/2010/main" val="1135933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2CC1A4-65BF-4C03-95D1-7B969DBB586D}" type="slidenum">
              <a:rPr lang="cs-CZ"/>
              <a:pPr>
                <a:defRPr/>
              </a:pPr>
              <a:t>18</a:t>
            </a:fld>
            <a:endParaRPr lang="cs-CZ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97986" y="1332737"/>
            <a:ext cx="8088647" cy="501956"/>
          </a:xfrm>
        </p:spPr>
        <p:txBody>
          <a:bodyPr/>
          <a:lstStyle/>
          <a:p>
            <a:pPr eaLnBrk="1" hangingPunct="1"/>
            <a:r>
              <a:rPr lang="cs-CZ" altLang="cs-CZ" sz="2800" i="1" dirty="0"/>
              <a:t>3a) Trestnost homosexuality v 19. a 20. století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915" y="2001795"/>
            <a:ext cx="8291761" cy="4510216"/>
          </a:xfrm>
        </p:spPr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1"/>
                </a:solidFill>
              </a:rPr>
              <a:t>Homosexualita = chápána jako zločin proti přírodě (obdobně jako smilstvo se zvířaty)</a:t>
            </a:r>
          </a:p>
          <a:p>
            <a:pPr eaLnBrk="1" hangingPunct="1"/>
            <a:r>
              <a:rPr lang="cs-CZ" altLang="cs-CZ" sz="2200" dirty="0" err="1">
                <a:solidFill>
                  <a:schemeClr val="tx1"/>
                </a:solidFill>
              </a:rPr>
              <a:t>TrZ</a:t>
            </a:r>
            <a:r>
              <a:rPr lang="cs-CZ" altLang="cs-CZ" sz="2200" dirty="0">
                <a:solidFill>
                  <a:schemeClr val="tx1"/>
                </a:solidFill>
              </a:rPr>
              <a:t> 1803 (bez Uher): žalář 6 měsíců až 1 rok (§ 114)</a:t>
            </a:r>
          </a:p>
          <a:p>
            <a:r>
              <a:rPr lang="cs-CZ" altLang="cs-CZ" sz="2200" dirty="0">
                <a:solidFill>
                  <a:schemeClr val="tx1"/>
                </a:solidFill>
              </a:rPr>
              <a:t>rak. </a:t>
            </a:r>
            <a:r>
              <a:rPr lang="cs-CZ" altLang="cs-CZ" sz="2200" dirty="0" err="1">
                <a:solidFill>
                  <a:schemeClr val="tx1"/>
                </a:solidFill>
              </a:rPr>
              <a:t>TrZ</a:t>
            </a:r>
            <a:r>
              <a:rPr lang="cs-CZ" altLang="cs-CZ" sz="2200" dirty="0">
                <a:solidFill>
                  <a:schemeClr val="tx1"/>
                </a:solidFill>
              </a:rPr>
              <a:t> 1852: zločin, žalář 1 až 5 let (§ </a:t>
            </a:r>
            <a:r>
              <a:rPr lang="cs-CZ" altLang="cs-CZ" sz="2200" dirty="0" smtClean="0">
                <a:solidFill>
                  <a:schemeClr val="tx1"/>
                </a:solidFill>
              </a:rPr>
              <a:t>129</a:t>
            </a:r>
            <a:r>
              <a:rPr lang="cs-CZ" altLang="cs-CZ" sz="2400" dirty="0" smtClean="0">
                <a:solidFill>
                  <a:schemeClr val="tx1"/>
                </a:solidFill>
              </a:rPr>
              <a:t>–</a:t>
            </a:r>
            <a:r>
              <a:rPr lang="cs-CZ" altLang="cs-CZ" sz="2200" dirty="0" smtClean="0">
                <a:solidFill>
                  <a:schemeClr val="tx1"/>
                </a:solidFill>
              </a:rPr>
              <a:t>130</a:t>
            </a:r>
            <a:r>
              <a:rPr lang="cs-CZ" altLang="cs-CZ" sz="2200" dirty="0">
                <a:solidFill>
                  <a:schemeClr val="tx1"/>
                </a:solidFill>
              </a:rPr>
              <a:t>)</a:t>
            </a:r>
            <a:r>
              <a:rPr lang="en-US" altLang="cs-CZ" sz="2200" dirty="0">
                <a:solidFill>
                  <a:schemeClr val="tx1"/>
                </a:solidFill>
              </a:rPr>
              <a:t>;</a:t>
            </a:r>
            <a:r>
              <a:rPr lang="cs-CZ" altLang="cs-CZ" sz="2200" dirty="0">
                <a:solidFill>
                  <a:schemeClr val="tx1"/>
                </a:solidFill>
              </a:rPr>
              <a:t> muži i ženy </a:t>
            </a:r>
          </a:p>
          <a:p>
            <a:pPr eaLnBrk="1" hangingPunct="1"/>
            <a:r>
              <a:rPr lang="cs-CZ" altLang="cs-CZ" sz="2200" dirty="0">
                <a:solidFill>
                  <a:schemeClr val="tx1"/>
                </a:solidFill>
              </a:rPr>
              <a:t>Uh. </a:t>
            </a:r>
            <a:r>
              <a:rPr lang="cs-CZ" altLang="cs-CZ" sz="2200" dirty="0" err="1">
                <a:solidFill>
                  <a:schemeClr val="tx1"/>
                </a:solidFill>
              </a:rPr>
              <a:t>TrZ</a:t>
            </a:r>
            <a:r>
              <a:rPr lang="cs-CZ" altLang="cs-CZ" sz="2200" dirty="0">
                <a:solidFill>
                  <a:schemeClr val="tx1"/>
                </a:solidFill>
              </a:rPr>
              <a:t> 1878: přečin, žalář 1 roku (§ 241)</a:t>
            </a:r>
            <a:r>
              <a:rPr lang="en-US" altLang="cs-CZ" sz="2200" dirty="0">
                <a:solidFill>
                  <a:schemeClr val="tx1"/>
                </a:solidFill>
              </a:rPr>
              <a:t>;</a:t>
            </a:r>
            <a:r>
              <a:rPr lang="cs-CZ" altLang="cs-CZ" sz="2200" dirty="0">
                <a:solidFill>
                  <a:schemeClr val="tx1"/>
                </a:solidFill>
              </a:rPr>
              <a:t> pouze muži</a:t>
            </a:r>
          </a:p>
          <a:p>
            <a:pPr eaLnBrk="1" hangingPunct="1"/>
            <a:r>
              <a:rPr lang="cs-CZ" altLang="cs-CZ" sz="2200" dirty="0">
                <a:solidFill>
                  <a:schemeClr val="tx1"/>
                </a:solidFill>
              </a:rPr>
              <a:t>ČSR 1918: liberálnější úprava východ, konzervativnější západ</a:t>
            </a:r>
          </a:p>
          <a:p>
            <a:pPr eaLnBrk="1" hangingPunct="1"/>
            <a:r>
              <a:rPr lang="cs-CZ" altLang="cs-CZ" sz="2200" dirty="0">
                <a:solidFill>
                  <a:schemeClr val="tx1"/>
                </a:solidFill>
              </a:rPr>
              <a:t>1925: Druhý sjezd čsl. právníků v Brně</a:t>
            </a:r>
            <a:r>
              <a:rPr lang="en-US" altLang="cs-CZ" sz="2200" dirty="0">
                <a:solidFill>
                  <a:schemeClr val="tx1"/>
                </a:solidFill>
              </a:rPr>
              <a:t>;</a:t>
            </a:r>
            <a:r>
              <a:rPr lang="cs-CZ" altLang="cs-CZ" sz="2200" dirty="0">
                <a:solidFill>
                  <a:schemeClr val="tx1"/>
                </a:solidFill>
              </a:rPr>
              <a:t> Třetí sekce (trestní právo a řízení), otázka 3b): Otázka trestnosti homosexuality; referent prof. </a:t>
            </a:r>
            <a:r>
              <a:rPr lang="cs-CZ" altLang="cs-CZ" sz="2200" dirty="0" err="1">
                <a:solidFill>
                  <a:schemeClr val="tx1"/>
                </a:solidFill>
              </a:rPr>
              <a:t>Miřička</a:t>
            </a:r>
            <a:r>
              <a:rPr lang="cs-CZ" altLang="cs-CZ" sz="2200" dirty="0">
                <a:solidFill>
                  <a:schemeClr val="tx1"/>
                </a:solidFill>
              </a:rPr>
              <a:t>; 3 práce: František </a:t>
            </a:r>
            <a:r>
              <a:rPr lang="cs-CZ" altLang="cs-CZ" sz="2200" dirty="0" err="1">
                <a:solidFill>
                  <a:schemeClr val="tx1"/>
                </a:solidFill>
              </a:rPr>
              <a:t>Čerovský</a:t>
            </a:r>
            <a:r>
              <a:rPr lang="cs-CZ" altLang="cs-CZ" sz="2200" dirty="0">
                <a:solidFill>
                  <a:schemeClr val="tx1"/>
                </a:solidFill>
              </a:rPr>
              <a:t>, Hugo Bondy, Vojtech Hudec; diskuze; rezoluce </a:t>
            </a:r>
          </a:p>
          <a:p>
            <a:pPr eaLnBrk="1" hangingPunct="1"/>
            <a:r>
              <a:rPr lang="cs-CZ" altLang="cs-CZ" sz="2200" dirty="0">
                <a:solidFill>
                  <a:schemeClr val="tx1"/>
                </a:solidFill>
              </a:rPr>
              <a:t>Návrh </a:t>
            </a:r>
            <a:r>
              <a:rPr lang="cs-CZ" altLang="cs-CZ" sz="2200" dirty="0" err="1">
                <a:solidFill>
                  <a:schemeClr val="tx1"/>
                </a:solidFill>
              </a:rPr>
              <a:t>TrZ</a:t>
            </a:r>
            <a:r>
              <a:rPr lang="cs-CZ" altLang="cs-CZ" sz="2200" dirty="0">
                <a:solidFill>
                  <a:schemeClr val="tx1"/>
                </a:solidFill>
              </a:rPr>
              <a:t> 1926: zrušení všeobecné trestnosti homosexuality </a:t>
            </a:r>
          </a:p>
        </p:txBody>
      </p:sp>
    </p:spTree>
    <p:extLst>
      <p:ext uri="{BB962C8B-B14F-4D97-AF65-F5344CB8AC3E}">
        <p14:creationId xmlns:p14="http://schemas.microsoft.com/office/powerpoint/2010/main" val="2245341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713095-4DA8-4CDB-8347-FEADC4C919F9}" type="slidenum">
              <a:rPr lang="cs-CZ"/>
              <a:pPr>
                <a:defRPr/>
              </a:pPr>
              <a:t>19</a:t>
            </a:fld>
            <a:endParaRPr lang="cs-CZ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01532" y="1357451"/>
            <a:ext cx="7948029" cy="501956"/>
          </a:xfrm>
        </p:spPr>
        <p:txBody>
          <a:bodyPr/>
          <a:lstStyle/>
          <a:p>
            <a:pPr eaLnBrk="1" hangingPunct="1"/>
            <a:r>
              <a:rPr lang="cs-CZ" altLang="cs-CZ" sz="2800" i="1" dirty="0"/>
              <a:t>3b) Trestnost homosexuality ve 20. století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3712" y="2063578"/>
            <a:ext cx="7214039" cy="4267087"/>
          </a:xfrm>
        </p:spPr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1"/>
                </a:solidFill>
              </a:rPr>
              <a:t>1941: zostření trestní praxe během nacistické okupace </a:t>
            </a:r>
          </a:p>
          <a:p>
            <a:pPr eaLnBrk="1" hangingPunct="1"/>
            <a:r>
              <a:rPr lang="cs-CZ" altLang="cs-CZ" sz="2200" dirty="0" err="1">
                <a:solidFill>
                  <a:schemeClr val="tx1"/>
                </a:solidFill>
              </a:rPr>
              <a:t>TrZ</a:t>
            </a:r>
            <a:r>
              <a:rPr lang="cs-CZ" altLang="cs-CZ" sz="2200" dirty="0">
                <a:solidFill>
                  <a:schemeClr val="tx1"/>
                </a:solidFill>
              </a:rPr>
              <a:t> 1950 (č. 86 Sb.): sjednocena/snížena trestní sazba, odnětí svobody až na 1 rok (§ 241), „trestné činy proti důstojnosti člověka“  </a:t>
            </a:r>
          </a:p>
          <a:p>
            <a:pPr eaLnBrk="1" hangingPunct="1"/>
            <a:r>
              <a:rPr lang="cs-CZ" altLang="cs-CZ" sz="2200" dirty="0" err="1">
                <a:solidFill>
                  <a:schemeClr val="tx1"/>
                </a:solidFill>
              </a:rPr>
              <a:t>TrZ</a:t>
            </a:r>
            <a:r>
              <a:rPr lang="cs-CZ" altLang="cs-CZ" sz="2200" dirty="0">
                <a:solidFill>
                  <a:schemeClr val="tx1"/>
                </a:solidFill>
              </a:rPr>
              <a:t> 1961 (č. 140 Sb.): zrušení všeobecné trestnosti homosexuality; u </a:t>
            </a:r>
            <a:r>
              <a:rPr lang="cs-CZ" altLang="cs-CZ" sz="2200" dirty="0" err="1">
                <a:solidFill>
                  <a:schemeClr val="tx1"/>
                </a:solidFill>
              </a:rPr>
              <a:t>kvalifik</a:t>
            </a:r>
            <a:r>
              <a:rPr lang="cs-CZ" altLang="cs-CZ" sz="2200" dirty="0">
                <a:solidFill>
                  <a:schemeClr val="tx1"/>
                </a:solidFill>
              </a:rPr>
              <a:t>. skut. podstaty zachována od 1 do 5 let (§ 244): a) hranice 18 let, b) závislost, c) úplata, a d) vzbuzení veřejného pohoršení</a:t>
            </a:r>
          </a:p>
          <a:p>
            <a:pPr eaLnBrk="1" hangingPunct="1"/>
            <a:r>
              <a:rPr lang="cs-CZ" altLang="cs-CZ" sz="2200" dirty="0">
                <a:solidFill>
                  <a:schemeClr val="tx1"/>
                </a:solidFill>
              </a:rPr>
              <a:t>Novela </a:t>
            </a:r>
            <a:r>
              <a:rPr lang="cs-CZ" altLang="cs-CZ" sz="2200" dirty="0" err="1">
                <a:solidFill>
                  <a:schemeClr val="tx1"/>
                </a:solidFill>
              </a:rPr>
              <a:t>TrZ</a:t>
            </a:r>
            <a:r>
              <a:rPr lang="cs-CZ" altLang="cs-CZ" sz="2200" dirty="0">
                <a:solidFill>
                  <a:schemeClr val="tx1"/>
                </a:solidFill>
              </a:rPr>
              <a:t> 1990 (č. 175 Sb.): zrovnoprávnění homo- a heterosexuálů</a:t>
            </a:r>
          </a:p>
        </p:txBody>
      </p:sp>
    </p:spTree>
    <p:extLst>
      <p:ext uri="{BB962C8B-B14F-4D97-AF65-F5344CB8AC3E}">
        <p14:creationId xmlns:p14="http://schemas.microsoft.com/office/powerpoint/2010/main" val="231418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318A2A-7BEA-4622-9141-A268DA664016}" type="slidenum">
              <a:rPr lang="cs-CZ"/>
              <a:pPr>
                <a:defRPr/>
              </a:pPr>
              <a:t>2</a:t>
            </a:fld>
            <a:endParaRPr lang="cs-CZ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1695884"/>
            <a:ext cx="4160919" cy="672196"/>
          </a:xfrm>
        </p:spPr>
        <p:txBody>
          <a:bodyPr/>
          <a:lstStyle/>
          <a:p>
            <a:pPr eaLnBrk="1" hangingPunct="1"/>
            <a:r>
              <a:rPr lang="cs-CZ" altLang="cs-CZ" sz="3000" i="1" dirty="0"/>
              <a:t>Memoárové inspirace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0915" y="2384854"/>
            <a:ext cx="4333507" cy="3730461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altLang="cs-CZ" sz="2200" dirty="0"/>
          </a:p>
          <a:p>
            <a:pPr eaLnBrk="1" hangingPunct="1"/>
            <a:r>
              <a:rPr lang="cs-CZ" altLang="cs-CZ" sz="2200" dirty="0">
                <a:solidFill>
                  <a:schemeClr val="tx1"/>
                </a:solidFill>
              </a:rPr>
              <a:t>vzpomínky tehdejšího studenta (1928) Vladimíra </a:t>
            </a:r>
            <a:r>
              <a:rPr lang="cs-CZ" altLang="cs-CZ" sz="2200" dirty="0" smtClean="0">
                <a:solidFill>
                  <a:schemeClr val="tx1"/>
                </a:solidFill>
              </a:rPr>
              <a:t>Kubeše:</a:t>
            </a:r>
            <a:endParaRPr lang="cs-CZ" altLang="cs-CZ" sz="22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cs-CZ" altLang="cs-CZ" sz="2200" dirty="0">
                <a:solidFill>
                  <a:schemeClr val="tx1"/>
                </a:solidFill>
              </a:rPr>
              <a:t>   semináře z trestního práva u prof. </a:t>
            </a:r>
            <a:r>
              <a:rPr lang="cs-CZ" altLang="cs-CZ" sz="2200" dirty="0" err="1">
                <a:solidFill>
                  <a:schemeClr val="tx1"/>
                </a:solidFill>
              </a:rPr>
              <a:t>Kallaba</a:t>
            </a:r>
            <a:r>
              <a:rPr lang="cs-CZ" altLang="cs-CZ" sz="2200" dirty="0">
                <a:solidFill>
                  <a:schemeClr val="tx1"/>
                </a:solidFill>
              </a:rPr>
              <a:t>: 2 témata/seminární práce: o trestu smrti a porotních soudech (...</a:t>
            </a:r>
            <a:r>
              <a:rPr lang="cs-CZ" altLang="cs-CZ" sz="2200" i="1" dirty="0">
                <a:solidFill>
                  <a:schemeClr val="tx1"/>
                </a:solidFill>
              </a:rPr>
              <a:t>a chtěl bych to všechno znovu</a:t>
            </a:r>
            <a:r>
              <a:rPr lang="cs-CZ" altLang="cs-CZ" sz="2200" dirty="0">
                <a:solidFill>
                  <a:schemeClr val="tx1"/>
                </a:solidFill>
              </a:rPr>
              <a:t>, s. </a:t>
            </a:r>
            <a:r>
              <a:rPr lang="cs-CZ" altLang="cs-CZ" sz="2200" dirty="0" smtClean="0">
                <a:solidFill>
                  <a:schemeClr val="tx1"/>
                </a:solidFill>
              </a:rPr>
              <a:t>16</a:t>
            </a:r>
            <a:r>
              <a:rPr lang="cs-CZ" altLang="cs-CZ" sz="2400" dirty="0">
                <a:solidFill>
                  <a:schemeClr val="tx1"/>
                </a:solidFill>
              </a:rPr>
              <a:t>–</a:t>
            </a:r>
            <a:r>
              <a:rPr lang="cs-CZ" altLang="cs-CZ" sz="2200" dirty="0" smtClean="0">
                <a:solidFill>
                  <a:schemeClr val="tx1"/>
                </a:solidFill>
              </a:rPr>
              <a:t>17</a:t>
            </a:r>
            <a:r>
              <a:rPr lang="cs-CZ" altLang="cs-CZ" sz="2200" dirty="0">
                <a:solidFill>
                  <a:schemeClr val="tx1"/>
                </a:solidFill>
              </a:rPr>
              <a:t>.)</a:t>
            </a: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66928" y="1768723"/>
            <a:ext cx="3465447" cy="4452684"/>
          </a:xfrm>
        </p:spPr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400390" name="Picture 6" descr="Vladimír Kubeš (1908-198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928" y="1695884"/>
            <a:ext cx="3471697" cy="459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32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0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5CE923-8C81-4362-9B82-CE0EF8606DE8}" type="slidenum">
              <a:rPr lang="cs-CZ"/>
              <a:pPr>
                <a:defRPr/>
              </a:pPr>
              <a:t>20</a:t>
            </a:fld>
            <a:endParaRPr lang="cs-CZ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88911" y="1345093"/>
            <a:ext cx="8646431" cy="501956"/>
          </a:xfrm>
        </p:spPr>
        <p:txBody>
          <a:bodyPr/>
          <a:lstStyle/>
          <a:p>
            <a:pPr algn="ctr" eaLnBrk="1" hangingPunct="1"/>
            <a:r>
              <a:rPr lang="cs-CZ" altLang="cs-CZ" sz="2800" i="1" dirty="0"/>
              <a:t>Nedovolené pomníky: vandalismus podle zákona?</a:t>
            </a:r>
            <a:r>
              <a:rPr lang="cs-CZ" altLang="cs-CZ" sz="2800" dirty="0"/>
              <a:t> 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914" y="2001795"/>
            <a:ext cx="8149582" cy="4658497"/>
          </a:xfrm>
        </p:spPr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</a:rPr>
              <a:t>z. č. 50/1923 Sb. z. a n., </a:t>
            </a:r>
            <a:r>
              <a:rPr lang="cs-CZ" altLang="cs-CZ" i="1" dirty="0">
                <a:solidFill>
                  <a:schemeClr val="tx1"/>
                </a:solidFill>
              </a:rPr>
              <a:t>na ochranu republiky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cs-CZ" altLang="cs-CZ" dirty="0">
                <a:solidFill>
                  <a:schemeClr val="tx1"/>
                </a:solidFill>
              </a:rPr>
              <a:t>§ 26: přestupek „Neodstranění nebo zřízení nedovolených pomníků“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dirty="0">
                <a:solidFill>
                  <a:schemeClr val="tx1"/>
                </a:solidFill>
              </a:rPr>
              <a:t>	   „Politický (státní policejní) úřad může naříditi, aby byly odstraněny pomníky, nápisy a jiné památky umístěné na veřejném místě nebo tak, že jsou viditelné z veřejného místa, jsou-li rázu protistátního nebo jsou-li zřízeny některému členu rodin </a:t>
            </a:r>
            <a:r>
              <a:rPr lang="cs-CZ" altLang="cs-CZ" dirty="0" err="1">
                <a:solidFill>
                  <a:schemeClr val="tx1"/>
                </a:solidFill>
              </a:rPr>
              <a:t>panovavších</a:t>
            </a:r>
            <a:r>
              <a:rPr lang="cs-CZ" altLang="cs-CZ" dirty="0">
                <a:solidFill>
                  <a:schemeClr val="tx1"/>
                </a:solidFill>
              </a:rPr>
              <a:t> v Rakousku, Uhersku nebo Rakousku-Uhersku, v říši Německé nebo některému členu dynastií </a:t>
            </a:r>
            <a:r>
              <a:rPr lang="cs-CZ" altLang="cs-CZ" dirty="0" err="1">
                <a:solidFill>
                  <a:schemeClr val="tx1"/>
                </a:solidFill>
              </a:rPr>
              <a:t>panovavších</a:t>
            </a:r>
            <a:r>
              <a:rPr lang="cs-CZ" altLang="cs-CZ" dirty="0">
                <a:solidFill>
                  <a:schemeClr val="tx1"/>
                </a:solidFill>
              </a:rPr>
              <a:t> r. 1914 na půdě říše Německé.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dirty="0">
                <a:solidFill>
                  <a:schemeClr val="tx1"/>
                </a:solidFill>
              </a:rPr>
              <a:t>        Tentýž úřad může také zakázati zřizování takových pomníků, nápisů a památek na příště.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dirty="0">
                <a:solidFill>
                  <a:schemeClr val="tx1"/>
                </a:solidFill>
              </a:rPr>
              <a:t>        Za pomníky nebo památky považují se zejména i poprsí, desky, obrazy, znaky a odznaky. Místem veřejným rozumějí se … … trestá se za přestupek pokutou do 10 000 Kč nebo vězením do tří měsíců neb obojím trestem.“  </a:t>
            </a:r>
          </a:p>
        </p:txBody>
      </p:sp>
    </p:spTree>
    <p:extLst>
      <p:ext uri="{BB962C8B-B14F-4D97-AF65-F5344CB8AC3E}">
        <p14:creationId xmlns:p14="http://schemas.microsoft.com/office/powerpoint/2010/main" val="4150993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82084E-CCE0-4B8C-A6DE-089568238892}" type="slidenum">
              <a:rPr lang="cs-CZ"/>
              <a:pPr>
                <a:defRPr/>
              </a:pPr>
              <a:t>21</a:t>
            </a:fld>
            <a:endParaRPr lang="cs-CZ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990335" y="1063946"/>
            <a:ext cx="5634682" cy="653643"/>
          </a:xfrm>
        </p:spPr>
        <p:txBody>
          <a:bodyPr/>
          <a:lstStyle/>
          <a:p>
            <a:pPr algn="ctr" eaLnBrk="1" hangingPunct="1"/>
            <a:r>
              <a:rPr lang="cs-CZ" altLang="cs-CZ" sz="2800" i="1" dirty="0"/>
              <a:t>Osudy pomníků Josefa II.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1223" y="1878227"/>
            <a:ext cx="8004277" cy="4534930"/>
          </a:xfrm>
        </p:spPr>
        <p:txBody>
          <a:bodyPr>
            <a:normAutofit/>
          </a:bodyPr>
          <a:lstStyle/>
          <a:p>
            <a:r>
              <a:rPr lang="cs-CZ" altLang="cs-CZ" sz="2200" dirty="0">
                <a:solidFill>
                  <a:schemeClr val="tx1"/>
                </a:solidFill>
              </a:rPr>
              <a:t>odstranění/stržení soch Josefa II.: </a:t>
            </a:r>
            <a:r>
              <a:rPr lang="cs-CZ" altLang="cs-CZ" sz="2200" dirty="0" smtClean="0">
                <a:solidFill>
                  <a:schemeClr val="tx1"/>
                </a:solidFill>
              </a:rPr>
              <a:t>1918</a:t>
            </a:r>
            <a:r>
              <a:rPr lang="cs-CZ" altLang="cs-CZ" sz="2400" dirty="0" smtClean="0">
                <a:solidFill>
                  <a:schemeClr val="tx1"/>
                </a:solidFill>
              </a:rPr>
              <a:t>–</a:t>
            </a:r>
            <a:r>
              <a:rPr lang="cs-CZ" altLang="cs-CZ" sz="2200" dirty="0" smtClean="0">
                <a:solidFill>
                  <a:schemeClr val="tx1"/>
                </a:solidFill>
              </a:rPr>
              <a:t>1920</a:t>
            </a:r>
            <a:r>
              <a:rPr lang="cs-CZ" altLang="cs-CZ" sz="2400" dirty="0">
                <a:solidFill>
                  <a:schemeClr val="tx1"/>
                </a:solidFill>
              </a:rPr>
              <a:t>–</a:t>
            </a:r>
            <a:r>
              <a:rPr lang="cs-CZ" altLang="cs-CZ" sz="2200" dirty="0" smtClean="0">
                <a:solidFill>
                  <a:schemeClr val="tx1"/>
                </a:solidFill>
              </a:rPr>
              <a:t>1923 </a:t>
            </a:r>
            <a:r>
              <a:rPr lang="cs-CZ" altLang="cs-CZ" sz="2200" dirty="0">
                <a:solidFill>
                  <a:schemeClr val="tx1"/>
                </a:solidFill>
              </a:rPr>
              <a:t>proč?</a:t>
            </a:r>
          </a:p>
          <a:p>
            <a:pPr eaLnBrk="1" hangingPunct="1"/>
            <a:r>
              <a:rPr lang="cs-CZ" altLang="cs-CZ" sz="2200" dirty="0">
                <a:solidFill>
                  <a:schemeClr val="tx1"/>
                </a:solidFill>
              </a:rPr>
              <a:t>jako první České Budějovice (28. 10. 1918)</a:t>
            </a:r>
          </a:p>
          <a:p>
            <a:pPr eaLnBrk="1" hangingPunct="1"/>
            <a:r>
              <a:rPr lang="cs-CZ" altLang="cs-CZ" sz="2200" dirty="0">
                <a:solidFill>
                  <a:schemeClr val="tx1"/>
                </a:solidFill>
              </a:rPr>
              <a:t>Děčín (6. 7. 1920, legionáři), sochy jako „rozbuška“</a:t>
            </a:r>
          </a:p>
          <a:p>
            <a:r>
              <a:rPr lang="cs-CZ" altLang="cs-CZ" sz="2200" dirty="0">
                <a:solidFill>
                  <a:schemeClr val="tx1"/>
                </a:solidFill>
              </a:rPr>
              <a:t>Teplice (28. 10</a:t>
            </a:r>
            <a:r>
              <a:rPr lang="cs-CZ" altLang="cs-CZ" sz="2200" dirty="0" smtClean="0">
                <a:solidFill>
                  <a:schemeClr val="tx1"/>
                </a:solidFill>
              </a:rPr>
              <a:t>.</a:t>
            </a:r>
            <a:r>
              <a:rPr lang="cs-CZ" altLang="cs-CZ" sz="2400" dirty="0" smtClean="0">
                <a:solidFill>
                  <a:schemeClr val="tx1"/>
                </a:solidFill>
              </a:rPr>
              <a:t>–</a:t>
            </a:r>
            <a:r>
              <a:rPr lang="cs-CZ" altLang="cs-CZ" sz="2200" dirty="0" smtClean="0">
                <a:solidFill>
                  <a:schemeClr val="tx1"/>
                </a:solidFill>
              </a:rPr>
              <a:t>11</a:t>
            </a:r>
            <a:r>
              <a:rPr lang="cs-CZ" altLang="cs-CZ" sz="2200" dirty="0">
                <a:solidFill>
                  <a:schemeClr val="tx1"/>
                </a:solidFill>
              </a:rPr>
              <a:t>. 11., úřady a legionáři, precedent) </a:t>
            </a:r>
          </a:p>
          <a:p>
            <a:r>
              <a:rPr lang="cs-CZ" altLang="cs-CZ" sz="2200" dirty="0">
                <a:solidFill>
                  <a:schemeClr val="tx1"/>
                </a:solidFill>
              </a:rPr>
              <a:t>Cheb (13</a:t>
            </a:r>
            <a:r>
              <a:rPr lang="cs-CZ" altLang="cs-CZ" sz="2200" dirty="0" smtClean="0">
                <a:solidFill>
                  <a:schemeClr val="tx1"/>
                </a:solidFill>
              </a:rPr>
              <a:t>.</a:t>
            </a:r>
            <a:r>
              <a:rPr lang="cs-CZ" altLang="cs-CZ" sz="2400" dirty="0" smtClean="0">
                <a:solidFill>
                  <a:schemeClr val="tx1"/>
                </a:solidFill>
              </a:rPr>
              <a:t>–</a:t>
            </a:r>
            <a:r>
              <a:rPr lang="cs-CZ" altLang="cs-CZ" sz="2200" dirty="0" smtClean="0">
                <a:solidFill>
                  <a:schemeClr val="tx1"/>
                </a:solidFill>
              </a:rPr>
              <a:t>15</a:t>
            </a:r>
            <a:r>
              <a:rPr lang="cs-CZ" altLang="cs-CZ" sz="2200" dirty="0">
                <a:solidFill>
                  <a:schemeClr val="tx1"/>
                </a:solidFill>
              </a:rPr>
              <a:t>. 11.) a Aš (18. 11., při srážkách zemřelo několik lidí) – srážky s vojskem</a:t>
            </a:r>
          </a:p>
          <a:p>
            <a:pPr eaLnBrk="1" hangingPunct="1"/>
            <a:r>
              <a:rPr lang="cs-CZ" altLang="cs-CZ" sz="2200" dirty="0">
                <a:solidFill>
                  <a:schemeClr val="tx1"/>
                </a:solidFill>
              </a:rPr>
              <a:t>česká reakce na Cheb (16. 11., zábor německého Stavovského divadla v Praze)</a:t>
            </a:r>
          </a:p>
          <a:p>
            <a:pPr eaLnBrk="1" hangingPunct="1"/>
            <a:r>
              <a:rPr lang="cs-CZ" altLang="cs-CZ" sz="2200" dirty="0">
                <a:solidFill>
                  <a:schemeClr val="tx1"/>
                </a:solidFill>
              </a:rPr>
              <a:t>judikatura: </a:t>
            </a:r>
            <a:r>
              <a:rPr lang="cs-CZ" altLang="cs-CZ" sz="2200" dirty="0" err="1">
                <a:solidFill>
                  <a:schemeClr val="tx1"/>
                </a:solidFill>
              </a:rPr>
              <a:t>Boh</a:t>
            </a:r>
            <a:r>
              <a:rPr lang="cs-CZ" altLang="cs-CZ" sz="2200" dirty="0">
                <a:solidFill>
                  <a:schemeClr val="tx1"/>
                </a:solidFill>
              </a:rPr>
              <a:t>. </a:t>
            </a:r>
            <a:r>
              <a:rPr lang="cs-CZ" altLang="cs-CZ" sz="2200" dirty="0" err="1">
                <a:solidFill>
                  <a:schemeClr val="tx1"/>
                </a:solidFill>
              </a:rPr>
              <a:t>adm</a:t>
            </a:r>
            <a:r>
              <a:rPr lang="cs-CZ" altLang="cs-CZ" sz="2200" dirty="0">
                <a:solidFill>
                  <a:schemeClr val="tx1"/>
                </a:solidFill>
              </a:rPr>
              <a:t>. 4590, 4593, 4594 a zvl. 4595, nařízeno odstranění podstavce (tvoří podstatnou součást pomníků, také zbytek pomníku zůstává „památkou“ dle § 26, (</a:t>
            </a:r>
            <a:r>
              <a:rPr lang="cs-CZ" altLang="cs-CZ" sz="2200" dirty="0" err="1">
                <a:solidFill>
                  <a:schemeClr val="tx1"/>
                </a:solidFill>
              </a:rPr>
              <a:t>Boh</a:t>
            </a:r>
            <a:r>
              <a:rPr lang="cs-CZ" altLang="cs-CZ" sz="2200" dirty="0">
                <a:solidFill>
                  <a:schemeClr val="tx1"/>
                </a:solidFill>
              </a:rPr>
              <a:t>. </a:t>
            </a:r>
            <a:r>
              <a:rPr lang="cs-CZ" altLang="cs-CZ" sz="2200" dirty="0" err="1">
                <a:solidFill>
                  <a:schemeClr val="tx1"/>
                </a:solidFill>
              </a:rPr>
              <a:t>adm</a:t>
            </a:r>
            <a:r>
              <a:rPr lang="cs-CZ" altLang="cs-CZ" sz="2200" dirty="0">
                <a:solidFill>
                  <a:schemeClr val="tx1"/>
                </a:solidFill>
              </a:rPr>
              <a:t>. 4590: „</a:t>
            </a:r>
            <a:r>
              <a:rPr lang="cs-CZ" altLang="cs-CZ" sz="2200" dirty="0" err="1">
                <a:solidFill>
                  <a:schemeClr val="tx1"/>
                </a:solidFill>
              </a:rPr>
              <a:t>Stadt</a:t>
            </a:r>
            <a:r>
              <a:rPr lang="cs-CZ" altLang="cs-CZ" sz="2200" dirty="0">
                <a:solidFill>
                  <a:schemeClr val="tx1"/>
                </a:solidFill>
              </a:rPr>
              <a:t> u. Land Eger 1887“, městská obec CH.)</a:t>
            </a:r>
          </a:p>
        </p:txBody>
      </p:sp>
    </p:spTree>
    <p:extLst>
      <p:ext uri="{BB962C8B-B14F-4D97-AF65-F5344CB8AC3E}">
        <p14:creationId xmlns:p14="http://schemas.microsoft.com/office/powerpoint/2010/main" val="2681024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9D46DA-6C98-4D00-B6DA-F16657D13AFD}" type="slidenum">
              <a:rPr lang="cs-CZ"/>
              <a:pPr>
                <a:defRPr/>
              </a:pPr>
              <a:t>22</a:t>
            </a:fld>
            <a:endParaRPr lang="cs-CZ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494599" y="1424517"/>
            <a:ext cx="7216915" cy="748080"/>
          </a:xfrm>
        </p:spPr>
        <p:txBody>
          <a:bodyPr/>
          <a:lstStyle/>
          <a:p>
            <a:pPr algn="ctr"/>
            <a:r>
              <a:rPr lang="cs-CZ" altLang="cs-CZ" sz="2800" dirty="0"/>
              <a:t>Pomník Josefa II. –</a:t>
            </a:r>
            <a:r>
              <a:rPr lang="cs-CZ" altLang="cs-CZ" sz="2800" dirty="0" smtClean="0"/>
              <a:t> </a:t>
            </a:r>
            <a:r>
              <a:rPr lang="cs-CZ" altLang="cs-CZ" sz="2800" dirty="0"/>
              <a:t>Cheb (K. </a:t>
            </a:r>
            <a:r>
              <a:rPr lang="cs-CZ" altLang="cs-CZ" sz="2800" dirty="0" err="1"/>
              <a:t>Wilfert</a:t>
            </a:r>
            <a:r>
              <a:rPr lang="cs-CZ" altLang="cs-CZ" sz="2800" dirty="0"/>
              <a:t> st.)</a:t>
            </a:r>
            <a:r>
              <a:rPr lang="cs-CZ" altLang="cs-CZ" dirty="0" smtClean="0"/>
              <a:t> 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5540" y="1911234"/>
            <a:ext cx="5527841" cy="373537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18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18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18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18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18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18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18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18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18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18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1800"/>
          </a:p>
          <a:p>
            <a:pPr eaLnBrk="1" hangingPunct="1">
              <a:lnSpc>
                <a:spcPct val="80000"/>
              </a:lnSpc>
            </a:pPr>
            <a:endParaRPr lang="cs-CZ" altLang="cs-CZ" sz="18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1800"/>
              <a:t> </a:t>
            </a:r>
          </a:p>
        </p:txBody>
      </p:sp>
      <p:pic>
        <p:nvPicPr>
          <p:cNvPr id="25605" name="Picture 4" descr="Eger_Marktplatz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070" y="2172597"/>
            <a:ext cx="5383050" cy="363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1793902" y="6077312"/>
            <a:ext cx="6027330" cy="39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507" tIns="45254" rIns="90507" bIns="45254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 dirty="0">
                <a:latin typeface="Arial" charset="0"/>
              </a:rPr>
              <a:t>Náměstí Krále Jiřího z Poděbrad (</a:t>
            </a:r>
            <a:r>
              <a:rPr lang="cs-CZ" altLang="cs-CZ" sz="2000" dirty="0" smtClean="0">
                <a:latin typeface="Arial" charset="0"/>
              </a:rPr>
              <a:t>1887</a:t>
            </a:r>
            <a:r>
              <a:rPr lang="cs-CZ" altLang="cs-CZ" sz="2000" dirty="0" smtClean="0"/>
              <a:t>–</a:t>
            </a:r>
            <a:r>
              <a:rPr lang="cs-CZ" altLang="cs-CZ" sz="2000" dirty="0" smtClean="0">
                <a:latin typeface="Arial" charset="0"/>
              </a:rPr>
              <a:t>1920</a:t>
            </a:r>
            <a:r>
              <a:rPr lang="cs-CZ" altLang="cs-CZ" sz="2000" dirty="0"/>
              <a:t>–</a:t>
            </a:r>
            <a:r>
              <a:rPr lang="cs-CZ" altLang="cs-CZ" sz="2000" dirty="0" smtClean="0">
                <a:latin typeface="Arial" charset="0"/>
              </a:rPr>
              <a:t>1923</a:t>
            </a:r>
            <a:r>
              <a:rPr lang="cs-CZ" altLang="cs-CZ" sz="2000" dirty="0"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1918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ED3AF4-4D51-4862-BD84-636C1713925A}" type="slidenum">
              <a:rPr lang="cs-CZ"/>
              <a:pPr>
                <a:defRPr/>
              </a:pPr>
              <a:t>23</a:t>
            </a:fld>
            <a:endParaRPr lang="cs-CZ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053633" y="1385222"/>
            <a:ext cx="7560000" cy="748080"/>
          </a:xfrm>
        </p:spPr>
        <p:txBody>
          <a:bodyPr/>
          <a:lstStyle/>
          <a:p>
            <a:pPr algn="ctr" eaLnBrk="1" hangingPunct="1"/>
            <a:r>
              <a:rPr lang="cs-CZ" altLang="cs-CZ" sz="2800" dirty="0"/>
              <a:t>Pomníky Josefa II. </a:t>
            </a:r>
            <a:r>
              <a:rPr lang="cs-CZ" altLang="cs-CZ" dirty="0" smtClean="0"/>
              <a:t>–</a:t>
            </a:r>
            <a:r>
              <a:rPr lang="cs-CZ" altLang="cs-CZ" sz="2800" dirty="0"/>
              <a:t> Brno </a:t>
            </a:r>
            <a:r>
              <a:rPr lang="cs-CZ" altLang="cs-CZ" dirty="0"/>
              <a:t>(A. Břeněk)</a:t>
            </a:r>
          </a:p>
        </p:txBody>
      </p:sp>
      <p:pic>
        <p:nvPicPr>
          <p:cNvPr id="26629" name="Picture 4" descr="Brno -Lažanského náměsti (1892,1919,198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702" y="2019861"/>
            <a:ext cx="6144085" cy="396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1371600" y="6150151"/>
            <a:ext cx="6413157" cy="39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507" tIns="45254" rIns="90507" bIns="45254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 dirty="0">
                <a:latin typeface="Arial" charset="0"/>
              </a:rPr>
              <a:t>Lažanského (Moravské) </a:t>
            </a:r>
            <a:r>
              <a:rPr lang="cs-CZ" altLang="cs-CZ" sz="2000" dirty="0">
                <a:latin typeface="Arial" charset="0"/>
              </a:rPr>
              <a:t>náměstí (</a:t>
            </a:r>
            <a:r>
              <a:rPr lang="cs-CZ" altLang="cs-CZ" sz="2000" dirty="0">
                <a:latin typeface="Arial" charset="0"/>
              </a:rPr>
              <a:t>1892–1919</a:t>
            </a:r>
            <a:r>
              <a:rPr lang="cs-CZ" altLang="cs-CZ" sz="2000" dirty="0">
                <a:latin typeface="Arial" charset="0"/>
              </a:rPr>
              <a:t>–</a:t>
            </a:r>
            <a:r>
              <a:rPr lang="cs-CZ" altLang="cs-CZ" sz="2000" dirty="0">
                <a:latin typeface="Arial" charset="0"/>
              </a:rPr>
              <a:t>1988</a:t>
            </a:r>
            <a:r>
              <a:rPr lang="cs-CZ" altLang="cs-CZ" sz="2000" dirty="0"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0045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5B2979-7AB2-4E51-925A-9133219C3A29}" type="slidenum">
              <a:rPr lang="cs-CZ"/>
              <a:pPr>
                <a:defRPr/>
              </a:pPr>
              <a:t>24</a:t>
            </a:fld>
            <a:endParaRPr lang="cs-CZ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817146" y="1357451"/>
            <a:ext cx="7649607" cy="501956"/>
          </a:xfrm>
        </p:spPr>
        <p:txBody>
          <a:bodyPr/>
          <a:lstStyle/>
          <a:p>
            <a:pPr algn="ctr" eaLnBrk="1" hangingPunct="1"/>
            <a:r>
              <a:rPr lang="cs-CZ" altLang="cs-CZ" sz="2800" dirty="0"/>
              <a:t>Pomník Josefa II. </a:t>
            </a:r>
            <a:r>
              <a:rPr lang="cs-CZ" altLang="cs-CZ" dirty="0" smtClean="0"/>
              <a:t>–</a:t>
            </a:r>
            <a:r>
              <a:rPr lang="cs-CZ" altLang="cs-CZ" sz="2800" dirty="0"/>
              <a:t> Trutnov </a:t>
            </a:r>
            <a:r>
              <a:rPr lang="cs-CZ" altLang="cs-CZ" dirty="0"/>
              <a:t>(F. X. </a:t>
            </a:r>
            <a:r>
              <a:rPr lang="cs-CZ" altLang="cs-CZ" dirty="0" err="1"/>
              <a:t>Pöninger</a:t>
            </a:r>
            <a:r>
              <a:rPr lang="cs-CZ" altLang="cs-CZ" dirty="0"/>
              <a:t>)</a:t>
            </a:r>
            <a:r>
              <a:rPr lang="cs-CZ" altLang="cs-CZ" dirty="0" smtClean="0"/>
              <a:t> 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altLang="cs-CZ" dirty="0" smtClean="0"/>
          </a:p>
          <a:p>
            <a:pPr eaLnBrk="1" hangingPunct="1">
              <a:buFont typeface="Wingdings" pitchFamily="2" charset="2"/>
              <a:buNone/>
            </a:pPr>
            <a:endParaRPr lang="cs-CZ" altLang="cs-CZ" dirty="0" smtClean="0"/>
          </a:p>
          <a:p>
            <a:pPr eaLnBrk="1" hangingPunct="1">
              <a:buFont typeface="Wingdings" pitchFamily="2" charset="2"/>
              <a:buNone/>
            </a:pPr>
            <a:endParaRPr lang="cs-CZ" altLang="cs-CZ" dirty="0" smtClean="0"/>
          </a:p>
          <a:p>
            <a:pPr eaLnBrk="1" hangingPunct="1">
              <a:buFont typeface="Wingdings" pitchFamily="2" charset="2"/>
              <a:buNone/>
            </a:pPr>
            <a:endParaRPr lang="cs-CZ" altLang="cs-CZ" dirty="0" smtClean="0"/>
          </a:p>
          <a:p>
            <a:pPr eaLnBrk="1" hangingPunct="1">
              <a:buFont typeface="Wingdings" pitchFamily="2" charset="2"/>
              <a:buNone/>
            </a:pPr>
            <a:endParaRPr lang="cs-CZ" altLang="cs-CZ" dirty="0" smtClean="0"/>
          </a:p>
          <a:p>
            <a:pPr eaLnBrk="1" hangingPunct="1">
              <a:buFont typeface="Wingdings" pitchFamily="2" charset="2"/>
              <a:buNone/>
            </a:pPr>
            <a:endParaRPr lang="cs-CZ" altLang="cs-CZ" dirty="0" smtClean="0"/>
          </a:p>
          <a:p>
            <a:pPr eaLnBrk="1" hangingPunct="1">
              <a:buFont typeface="Wingdings" pitchFamily="2" charset="2"/>
              <a:buNone/>
            </a:pPr>
            <a:endParaRPr lang="cs-CZ" altLang="cs-CZ" dirty="0" smtClean="0"/>
          </a:p>
        </p:txBody>
      </p:sp>
      <p:pic>
        <p:nvPicPr>
          <p:cNvPr id="27653" name="Picture 4" descr="Trutnov (1766,1886,1923,200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04" y="2096585"/>
            <a:ext cx="3458468" cy="412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4473146" y="2096586"/>
            <a:ext cx="3991232" cy="296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507" tIns="45254" rIns="90507" bIns="45254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ts val="900"/>
              </a:spcBef>
              <a:buClrTx/>
              <a:buFontTx/>
              <a:buNone/>
            </a:pP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1766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1886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1923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endParaRPr lang="cs-CZ" alt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900"/>
              </a:spcBef>
              <a:buClrTx/>
              <a:buFontTx/>
              <a:buNone/>
            </a:pP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návštěvy: 1766, 1771, 1779 </a:t>
            </a:r>
          </a:p>
          <a:p>
            <a:pPr eaLnBrk="1" hangingPunct="1">
              <a:spcBef>
                <a:spcPts val="900"/>
              </a:spcBef>
              <a:buClrTx/>
              <a:buFontTx/>
              <a:buNone/>
            </a:pP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1923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1945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 busta 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místního 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básníka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Uffo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Horna </a:t>
            </a:r>
          </a:p>
          <a:p>
            <a:pPr eaLnBrk="1" hangingPunct="1">
              <a:spcBef>
                <a:spcPts val="900"/>
              </a:spcBef>
              <a:buClrTx/>
              <a:buFontTx/>
              <a:buNone/>
            </a:pP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obnovení pomníku: 12. září 2009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37548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589068-9834-4CA4-9A24-E64E544BBE5A}" type="slidenum">
              <a:rPr lang="cs-CZ"/>
              <a:pPr>
                <a:defRPr/>
              </a:pPr>
              <a:t>25</a:t>
            </a:fld>
            <a:endParaRPr lang="cs-CZ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452" y="680886"/>
            <a:ext cx="5634086" cy="1036702"/>
          </a:xfrm>
        </p:spPr>
        <p:txBody>
          <a:bodyPr/>
          <a:lstStyle/>
          <a:p>
            <a:pPr algn="ctr" eaLnBrk="1" hangingPunct="1"/>
            <a:r>
              <a:rPr lang="cs-CZ" altLang="cs-CZ" sz="2800" dirty="0"/>
              <a:t>Pomníky Josefa II. </a:t>
            </a:r>
            <a:r>
              <a:rPr lang="cs-CZ" altLang="cs-CZ" sz="2800" dirty="0" smtClean="0"/>
              <a:t/>
            </a:r>
            <a:br>
              <a:rPr lang="cs-CZ" altLang="cs-CZ" sz="2800" dirty="0" smtClean="0"/>
            </a:br>
            <a:r>
              <a:rPr lang="cs-CZ" altLang="cs-CZ" sz="2400" dirty="0" smtClean="0"/>
              <a:t>(</a:t>
            </a:r>
            <a:r>
              <a:rPr lang="cs-CZ" altLang="cs-CZ" sz="2400" dirty="0"/>
              <a:t>salmovské železárny v Blansku)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45101" y="1768724"/>
            <a:ext cx="4607575" cy="4346591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altLang="cs-CZ" sz="2100"/>
          </a:p>
          <a:p>
            <a:pPr eaLnBrk="1" hangingPunct="1"/>
            <a:endParaRPr lang="cs-CZ" altLang="cs-CZ" sz="2100"/>
          </a:p>
        </p:txBody>
      </p:sp>
      <p:pic>
        <p:nvPicPr>
          <p:cNvPr id="28677" name="Picture 4" descr="Markoušovice v Jestřebích horách (1771,1883,1923)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223" y="1839978"/>
            <a:ext cx="2737359" cy="39998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0" y="6006057"/>
            <a:ext cx="4499769" cy="70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07" tIns="45254" rIns="90507" bIns="45254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 dirty="0"/>
              <a:t>Markoušovice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 dirty="0"/>
              <a:t>v Jestřebích horách (1771-1883-1923)</a:t>
            </a:r>
          </a:p>
        </p:txBody>
      </p:sp>
      <p:pic>
        <p:nvPicPr>
          <p:cNvPr id="28679" name="Picture 6" descr="Slavíkovice u Rousínova (1769,1836 1921,199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431" y="2042661"/>
            <a:ext cx="5066928" cy="259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Rectangle 7"/>
          <p:cNvSpPr>
            <a:spLocks noChangeArrowheads="1"/>
          </p:cNvSpPr>
          <p:nvPr/>
        </p:nvSpPr>
        <p:spPr bwMode="auto">
          <a:xfrm>
            <a:off x="3365452" y="4641116"/>
            <a:ext cx="5812202" cy="132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07" tIns="45254" rIns="90507" bIns="45254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 i="1"/>
              <a:t>Josef II. orající na poli u Slavíkovic</a:t>
            </a:r>
            <a:r>
              <a:rPr lang="cs-CZ" altLang="cs-CZ" sz="2000"/>
              <a:t>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/>
              <a:t>(1769-1836-1921-1995-2010)                       celkem pět různých pomníků (selský 1769/70, knížecí 1770, stavovský 1804-09 a 1835-36, 1995) </a:t>
            </a:r>
          </a:p>
        </p:txBody>
      </p:sp>
    </p:spTree>
    <p:extLst>
      <p:ext uri="{BB962C8B-B14F-4D97-AF65-F5344CB8AC3E}">
        <p14:creationId xmlns:p14="http://schemas.microsoft.com/office/powerpoint/2010/main" val="92151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311F94-8982-45DA-8CAF-B8D06DADF6C3}" type="slidenum">
              <a:rPr lang="cs-CZ"/>
              <a:pPr>
                <a:defRPr/>
              </a:pPr>
              <a:t>26</a:t>
            </a:fld>
            <a:endParaRPr lang="cs-CZ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altLang="cs-CZ" sz="2600" dirty="0"/>
          </a:p>
          <a:p>
            <a:pPr eaLnBrk="1" hangingPunct="1">
              <a:buFont typeface="Wingdings" pitchFamily="2" charset="2"/>
              <a:buNone/>
            </a:pPr>
            <a:endParaRPr lang="cs-CZ" altLang="cs-CZ" sz="2600" dirty="0"/>
          </a:p>
          <a:p>
            <a:pPr eaLnBrk="1" hangingPunct="1">
              <a:buFont typeface="Wingdings" pitchFamily="2" charset="2"/>
              <a:buNone/>
            </a:pPr>
            <a:endParaRPr lang="cs-CZ" altLang="cs-CZ" sz="2600" dirty="0"/>
          </a:p>
          <a:p>
            <a:pPr algn="ctr" eaLnBrk="1" hangingPunct="1">
              <a:buFont typeface="Wingdings" pitchFamily="2" charset="2"/>
              <a:buNone/>
            </a:pPr>
            <a:r>
              <a:rPr lang="cs-CZ" altLang="cs-CZ" sz="2800" dirty="0">
                <a:solidFill>
                  <a:schemeClr val="tx1"/>
                </a:solidFill>
              </a:rPr>
              <a:t>Děkujeme za pozornost</a:t>
            </a:r>
            <a:r>
              <a:rPr lang="cs-CZ" altLang="cs-CZ" sz="2800" dirty="0">
                <a:solidFill>
                  <a:schemeClr val="tx1"/>
                </a:solidFill>
                <a:sym typeface="Wingdings" pitchFamily="2" charset="2"/>
              </a:rPr>
              <a:t></a:t>
            </a:r>
            <a:endParaRPr lang="cs-CZ" alt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6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79F9EC-73E7-4D7F-B80D-D2BE5968EA2E}" type="slidenum">
              <a:rPr lang="cs-CZ"/>
              <a:pPr>
                <a:defRPr/>
              </a:pPr>
              <a:t>3</a:t>
            </a:fld>
            <a:endParaRPr lang="cs-CZ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93" y="1493375"/>
            <a:ext cx="7649607" cy="501956"/>
          </a:xfrm>
        </p:spPr>
        <p:txBody>
          <a:bodyPr/>
          <a:lstStyle/>
          <a:p>
            <a:pPr eaLnBrk="1" hangingPunct="1"/>
            <a:r>
              <a:rPr lang="cs-CZ" altLang="cs-CZ" sz="3000" i="1" dirty="0"/>
              <a:t>Prvorepublikové studium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5481" y="2384854"/>
            <a:ext cx="7438767" cy="3841672"/>
          </a:xfrm>
        </p:spPr>
        <p:txBody>
          <a:bodyPr/>
          <a:lstStyle/>
          <a:p>
            <a:pPr eaLnBrk="1" hangingPunct="1"/>
            <a:r>
              <a:rPr lang="cs-CZ" altLang="cs-CZ" sz="2200" dirty="0">
                <a:solidFill>
                  <a:schemeClr val="tx1"/>
                </a:solidFill>
              </a:rPr>
              <a:t>3 české právnické fakulty: nově MU Brno 1919 a UK Bratislava 1919/21</a:t>
            </a:r>
          </a:p>
          <a:p>
            <a:r>
              <a:rPr lang="cs-CZ" altLang="cs-CZ" sz="2200" dirty="0">
                <a:solidFill>
                  <a:schemeClr val="tx1"/>
                </a:solidFill>
              </a:rPr>
              <a:t>studium 4 roky, tři bloky, TP součást judiciálního (4</a:t>
            </a:r>
            <a:r>
              <a:rPr lang="cs-CZ" altLang="cs-CZ" sz="2200" dirty="0" smtClean="0">
                <a:solidFill>
                  <a:schemeClr val="tx1"/>
                </a:solidFill>
              </a:rPr>
              <a:t>.</a:t>
            </a:r>
            <a:r>
              <a:rPr lang="cs-CZ" altLang="cs-CZ" sz="2400" dirty="0" smtClean="0">
                <a:solidFill>
                  <a:schemeClr val="tx1"/>
                </a:solidFill>
              </a:rPr>
              <a:t>–</a:t>
            </a:r>
            <a:r>
              <a:rPr lang="cs-CZ" altLang="cs-CZ" sz="2200" dirty="0" smtClean="0">
                <a:solidFill>
                  <a:schemeClr val="tx1"/>
                </a:solidFill>
              </a:rPr>
              <a:t>8</a:t>
            </a:r>
            <a:r>
              <a:rPr lang="cs-CZ" altLang="cs-CZ" sz="2200" dirty="0">
                <a:solidFill>
                  <a:schemeClr val="tx1"/>
                </a:solidFill>
              </a:rPr>
              <a:t>. semestr), TP 2 semestry, součást zkoušky judiciální a </a:t>
            </a:r>
            <a:r>
              <a:rPr lang="cs-CZ" altLang="cs-CZ" sz="2200" dirty="0" err="1">
                <a:solidFill>
                  <a:schemeClr val="tx1"/>
                </a:solidFill>
              </a:rPr>
              <a:t>rigoros</a:t>
            </a:r>
            <a:r>
              <a:rPr lang="cs-CZ" altLang="cs-CZ" sz="2200" dirty="0">
                <a:solidFill>
                  <a:schemeClr val="tx1"/>
                </a:solidFill>
              </a:rPr>
              <a:t> (titul JUDr.) </a:t>
            </a:r>
          </a:p>
          <a:p>
            <a:pPr eaLnBrk="1" hangingPunct="1"/>
            <a:r>
              <a:rPr lang="cs-CZ" altLang="cs-CZ" sz="2200" dirty="0">
                <a:solidFill>
                  <a:schemeClr val="tx1"/>
                </a:solidFill>
              </a:rPr>
              <a:t>profesoři řádní a mimořádní, soukromí docenti </a:t>
            </a:r>
          </a:p>
          <a:p>
            <a:pPr eaLnBrk="1" hangingPunct="1"/>
            <a:r>
              <a:rPr lang="cs-CZ" altLang="cs-CZ" sz="2200" dirty="0">
                <a:solidFill>
                  <a:schemeClr val="tx1"/>
                </a:solidFill>
              </a:rPr>
              <a:t>3 učebnice a jejich autoři: profesoři </a:t>
            </a:r>
            <a:r>
              <a:rPr lang="cs-CZ" altLang="cs-CZ" sz="2200" dirty="0" err="1">
                <a:solidFill>
                  <a:schemeClr val="tx1"/>
                </a:solidFill>
              </a:rPr>
              <a:t>Miřička</a:t>
            </a:r>
            <a:r>
              <a:rPr lang="cs-CZ" altLang="cs-CZ" sz="2200" dirty="0">
                <a:solidFill>
                  <a:schemeClr val="tx1"/>
                </a:solidFill>
              </a:rPr>
              <a:t>, Milota, </a:t>
            </a:r>
            <a:r>
              <a:rPr lang="cs-CZ" altLang="cs-CZ" sz="2200" dirty="0" err="1">
                <a:solidFill>
                  <a:schemeClr val="tx1"/>
                </a:solidFill>
              </a:rPr>
              <a:t>Kallab</a:t>
            </a:r>
            <a:endParaRPr lang="cs-CZ" altLang="cs-CZ" sz="22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200" dirty="0">
                <a:solidFill>
                  <a:schemeClr val="tx1"/>
                </a:solidFill>
              </a:rPr>
              <a:t>    = nejvýznamnější představitelé meziválečné </a:t>
            </a:r>
            <a:r>
              <a:rPr lang="cs-CZ" altLang="cs-CZ" sz="2200" dirty="0" err="1">
                <a:solidFill>
                  <a:schemeClr val="tx1"/>
                </a:solidFill>
              </a:rPr>
              <a:t>penalistiky</a:t>
            </a:r>
            <a:endParaRPr lang="cs-CZ" altLang="cs-CZ" sz="22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cs-CZ" sz="2200" dirty="0"/>
          </a:p>
        </p:txBody>
      </p:sp>
    </p:spTree>
    <p:extLst>
      <p:ext uri="{BB962C8B-B14F-4D97-AF65-F5344CB8AC3E}">
        <p14:creationId xmlns:p14="http://schemas.microsoft.com/office/powerpoint/2010/main" val="254893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31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31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31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DABDDC-D378-4498-A86D-FB4F8D202398}" type="slidenum">
              <a:rPr lang="cs-CZ"/>
              <a:pPr>
                <a:defRPr/>
              </a:pPr>
              <a:t>4</a:t>
            </a:fld>
            <a:endParaRPr lang="cs-CZ"/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2342265" y="1308023"/>
            <a:ext cx="5915868" cy="501956"/>
          </a:xfrm>
        </p:spPr>
        <p:txBody>
          <a:bodyPr/>
          <a:lstStyle/>
          <a:p>
            <a:r>
              <a:rPr lang="cs-CZ" altLang="cs-CZ" sz="3000" dirty="0"/>
              <a:t>Jaroslav </a:t>
            </a:r>
            <a:r>
              <a:rPr lang="cs-CZ" altLang="cs-CZ" sz="3000" dirty="0" err="1"/>
              <a:t>Kallab</a:t>
            </a:r>
            <a:r>
              <a:rPr lang="cs-CZ" altLang="cs-CZ" sz="3000" dirty="0"/>
              <a:t> (</a:t>
            </a:r>
            <a:r>
              <a:rPr lang="cs-CZ" altLang="cs-CZ" sz="3000" dirty="0" smtClean="0"/>
              <a:t>1879</a:t>
            </a:r>
            <a:r>
              <a:rPr lang="cs-CZ" altLang="cs-CZ" sz="3200" dirty="0" smtClean="0"/>
              <a:t>–</a:t>
            </a:r>
            <a:r>
              <a:rPr lang="cs-CZ" altLang="cs-CZ" sz="3000" dirty="0" smtClean="0"/>
              <a:t>1942</a:t>
            </a:r>
            <a:r>
              <a:rPr lang="cs-CZ" altLang="cs-CZ" sz="3000" dirty="0"/>
              <a:t>)</a:t>
            </a:r>
          </a:p>
        </p:txBody>
      </p:sp>
      <p:sp>
        <p:nvSpPr>
          <p:cNvPr id="717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053017" y="2144710"/>
            <a:ext cx="4699660" cy="425608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dirty="0">
                <a:solidFill>
                  <a:schemeClr val="tx1"/>
                </a:solidFill>
              </a:rPr>
              <a:t>profesor brněnské právnické fakulty (obor trestní právo a řízení, dějiny právní filosofie a mezinárodní právo), od r. 1919 </a:t>
            </a:r>
          </a:p>
          <a:p>
            <a:r>
              <a:rPr lang="cs-CZ" altLang="cs-CZ" dirty="0" smtClean="0">
                <a:solidFill>
                  <a:schemeClr val="tx1"/>
                </a:solidFill>
              </a:rPr>
              <a:t>1920/21</a:t>
            </a:r>
            <a:r>
              <a:rPr lang="cs-CZ" altLang="cs-CZ" dirty="0">
                <a:solidFill>
                  <a:schemeClr val="tx1"/>
                </a:solidFill>
              </a:rPr>
              <a:t>, </a:t>
            </a:r>
            <a:r>
              <a:rPr lang="cs-CZ" altLang="cs-CZ" dirty="0" smtClean="0">
                <a:solidFill>
                  <a:schemeClr val="tx1"/>
                </a:solidFill>
              </a:rPr>
              <a:t>1929/30 </a:t>
            </a:r>
            <a:r>
              <a:rPr lang="cs-CZ" altLang="cs-CZ" dirty="0">
                <a:solidFill>
                  <a:schemeClr val="tx1"/>
                </a:solidFill>
              </a:rPr>
              <a:t>a </a:t>
            </a:r>
            <a:r>
              <a:rPr lang="cs-CZ" altLang="cs-CZ" dirty="0" smtClean="0">
                <a:solidFill>
                  <a:schemeClr val="tx1"/>
                </a:solidFill>
              </a:rPr>
              <a:t>1937/38 </a:t>
            </a:r>
            <a:r>
              <a:rPr lang="cs-CZ" altLang="cs-CZ" dirty="0">
                <a:solidFill>
                  <a:schemeClr val="tx1"/>
                </a:solidFill>
              </a:rPr>
              <a:t>děkan </a:t>
            </a:r>
            <a:r>
              <a:rPr lang="cs-CZ" altLang="cs-CZ" dirty="0" err="1">
                <a:solidFill>
                  <a:schemeClr val="tx1"/>
                </a:solidFill>
              </a:rPr>
              <a:t>PrF</a:t>
            </a:r>
            <a:r>
              <a:rPr lang="cs-CZ" altLang="cs-CZ" dirty="0">
                <a:solidFill>
                  <a:schemeClr val="tx1"/>
                </a:solidFill>
              </a:rPr>
              <a:t> MU, </a:t>
            </a:r>
            <a:r>
              <a:rPr lang="cs-CZ" altLang="cs-CZ" dirty="0" smtClean="0">
                <a:solidFill>
                  <a:schemeClr val="tx1"/>
                </a:solidFill>
              </a:rPr>
              <a:t>1927/28 </a:t>
            </a:r>
            <a:r>
              <a:rPr lang="cs-CZ" altLang="cs-CZ" dirty="0">
                <a:solidFill>
                  <a:schemeClr val="tx1"/>
                </a:solidFill>
              </a:rPr>
              <a:t>rektor MU v Brně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solidFill>
                  <a:schemeClr val="tx1"/>
                </a:solidFill>
              </a:rPr>
              <a:t>inicioval a vybudoval při </a:t>
            </a:r>
            <a:r>
              <a:rPr lang="cs-CZ" altLang="cs-CZ" dirty="0" smtClean="0">
                <a:solidFill>
                  <a:schemeClr val="tx1"/>
                </a:solidFill>
              </a:rPr>
              <a:t>PF </a:t>
            </a:r>
            <a:r>
              <a:rPr lang="cs-CZ" altLang="cs-CZ" dirty="0">
                <a:solidFill>
                  <a:schemeClr val="tx1"/>
                </a:solidFill>
              </a:rPr>
              <a:t>Ústav pro trestní právo a  řízení, resp. pro </a:t>
            </a:r>
            <a:r>
              <a:rPr lang="cs-CZ" altLang="cs-CZ" dirty="0" err="1">
                <a:solidFill>
                  <a:schemeClr val="tx1"/>
                </a:solidFill>
              </a:rPr>
              <a:t>kriminalogii</a:t>
            </a:r>
            <a:r>
              <a:rPr lang="cs-CZ" altLang="cs-CZ" dirty="0">
                <a:solidFill>
                  <a:schemeClr val="tx1"/>
                </a:solidFill>
              </a:rPr>
              <a:t> (1928, 1934)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solidFill>
                  <a:schemeClr val="tx1"/>
                </a:solidFill>
              </a:rPr>
              <a:t>autor vládního návrhu zákona o trestním soudnictví nad mládeží (1931)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solidFill>
                  <a:schemeClr val="tx1"/>
                </a:solidFill>
              </a:rPr>
              <a:t>ve svých pracích se profiloval jako právní filosof a teoretik dějin právní filosofie </a:t>
            </a:r>
          </a:p>
        </p:txBody>
      </p:sp>
      <p:pic>
        <p:nvPicPr>
          <p:cNvPr id="7174" name="Picture 9" descr="Jaroslav Kallab (1879-194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30" y="2144711"/>
            <a:ext cx="2906101" cy="387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2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360CA1-A2BA-419D-9776-83EC79E0776E}" type="slidenum">
              <a:rPr lang="cs-CZ"/>
              <a:pPr>
                <a:defRPr/>
              </a:pPr>
              <a:t>5</a:t>
            </a:fld>
            <a:endParaRPr lang="cs-CZ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884381" y="1459360"/>
            <a:ext cx="5504960" cy="748080"/>
          </a:xfrm>
        </p:spPr>
        <p:txBody>
          <a:bodyPr/>
          <a:lstStyle/>
          <a:p>
            <a:r>
              <a:rPr lang="cs-CZ" altLang="cs-CZ" sz="3000" dirty="0"/>
              <a:t>August </a:t>
            </a:r>
            <a:r>
              <a:rPr lang="cs-CZ" altLang="cs-CZ" sz="3000" dirty="0" err="1"/>
              <a:t>Miřička</a:t>
            </a:r>
            <a:r>
              <a:rPr lang="cs-CZ" altLang="cs-CZ" sz="3000" dirty="0"/>
              <a:t> (</a:t>
            </a:r>
            <a:r>
              <a:rPr lang="cs-CZ" altLang="cs-CZ" sz="3000" dirty="0" smtClean="0"/>
              <a:t>1863</a:t>
            </a:r>
            <a:r>
              <a:rPr lang="cs-CZ" altLang="cs-CZ" sz="3200" dirty="0" smtClean="0"/>
              <a:t>–</a:t>
            </a:r>
            <a:r>
              <a:rPr lang="cs-CZ" altLang="cs-CZ" sz="3000" dirty="0" smtClean="0"/>
              <a:t>1946</a:t>
            </a:r>
            <a:r>
              <a:rPr lang="cs-CZ" altLang="cs-CZ" sz="3000" dirty="0"/>
              <a:t>)</a:t>
            </a:r>
          </a:p>
        </p:txBody>
      </p:sp>
      <p:sp>
        <p:nvSpPr>
          <p:cNvPr id="8196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300152" y="2335426"/>
            <a:ext cx="4448432" cy="4201297"/>
          </a:xfrm>
        </p:spPr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</a:rPr>
              <a:t>profesor pražské právnické fakulty (obor trestní právo a řízení), od r. 1907/09</a:t>
            </a:r>
          </a:p>
          <a:p>
            <a:pPr eaLnBrk="1" hangingPunct="1"/>
            <a:r>
              <a:rPr lang="cs-CZ" altLang="cs-CZ" dirty="0">
                <a:solidFill>
                  <a:schemeClr val="tx1"/>
                </a:solidFill>
              </a:rPr>
              <a:t>dvacetiletá justiční praxe (soudy, státní zastupitelství)</a:t>
            </a:r>
          </a:p>
          <a:p>
            <a:pPr eaLnBrk="1" hangingPunct="1"/>
            <a:r>
              <a:rPr lang="cs-CZ" altLang="cs-CZ" dirty="0" smtClean="0">
                <a:solidFill>
                  <a:schemeClr val="tx1"/>
                </a:solidFill>
              </a:rPr>
              <a:t>1913/14</a:t>
            </a:r>
            <a:r>
              <a:rPr lang="cs-CZ" altLang="cs-CZ" dirty="0">
                <a:solidFill>
                  <a:schemeClr val="tx1"/>
                </a:solidFill>
              </a:rPr>
              <a:t>, </a:t>
            </a:r>
            <a:r>
              <a:rPr lang="cs-CZ" altLang="cs-CZ" dirty="0" smtClean="0">
                <a:solidFill>
                  <a:schemeClr val="tx1"/>
                </a:solidFill>
              </a:rPr>
              <a:t>1928/29 </a:t>
            </a:r>
            <a:r>
              <a:rPr lang="cs-CZ" altLang="cs-CZ" dirty="0">
                <a:solidFill>
                  <a:schemeClr val="tx1"/>
                </a:solidFill>
              </a:rPr>
              <a:t>děkan </a:t>
            </a:r>
            <a:r>
              <a:rPr lang="cs-CZ" altLang="cs-CZ" dirty="0" err="1">
                <a:solidFill>
                  <a:schemeClr val="tx1"/>
                </a:solidFill>
              </a:rPr>
              <a:t>PrF</a:t>
            </a:r>
            <a:r>
              <a:rPr lang="cs-CZ" altLang="cs-CZ" dirty="0">
                <a:solidFill>
                  <a:schemeClr val="tx1"/>
                </a:solidFill>
              </a:rPr>
              <a:t> UK, </a:t>
            </a:r>
            <a:r>
              <a:rPr lang="cs-CZ" altLang="cs-CZ" dirty="0" smtClean="0">
                <a:solidFill>
                  <a:schemeClr val="tx1"/>
                </a:solidFill>
              </a:rPr>
              <a:t>1930/31 </a:t>
            </a:r>
            <a:r>
              <a:rPr lang="cs-CZ" altLang="cs-CZ" dirty="0">
                <a:solidFill>
                  <a:schemeClr val="tx1"/>
                </a:solidFill>
              </a:rPr>
              <a:t>rektor UK v Praze </a:t>
            </a:r>
          </a:p>
          <a:p>
            <a:pPr eaLnBrk="1" hangingPunct="1"/>
            <a:r>
              <a:rPr lang="cs-CZ" altLang="cs-CZ" dirty="0">
                <a:solidFill>
                  <a:schemeClr val="tx1"/>
                </a:solidFill>
              </a:rPr>
              <a:t>inicioval a vybudoval při právnické fakultě Kriminologický ústav (1926)</a:t>
            </a:r>
            <a:endParaRPr lang="cs-CZ" altLang="cs-CZ" i="1" dirty="0">
              <a:solidFill>
                <a:schemeClr val="tx1"/>
              </a:solidFill>
            </a:endParaRPr>
          </a:p>
          <a:p>
            <a:pPr eaLnBrk="1" hangingPunct="1"/>
            <a:r>
              <a:rPr lang="cs-CZ" altLang="cs-CZ" dirty="0">
                <a:solidFill>
                  <a:schemeClr val="tx1"/>
                </a:solidFill>
              </a:rPr>
              <a:t>hlavní autor osnov trestního zákona (1921, 1926), podílel se na řadě dalších zákonů</a:t>
            </a:r>
          </a:p>
          <a:p>
            <a:pPr eaLnBrk="1" hangingPunct="1"/>
            <a:endParaRPr lang="cs-CZ" altLang="cs-CZ" sz="1900" dirty="0"/>
          </a:p>
          <a:p>
            <a:pPr eaLnBrk="1" hangingPunct="1"/>
            <a:endParaRPr lang="cs-CZ" altLang="cs-CZ" sz="1900" dirty="0"/>
          </a:p>
          <a:p>
            <a:pPr eaLnBrk="1" hangingPunct="1"/>
            <a:endParaRPr lang="cs-CZ" altLang="cs-CZ" sz="1900" dirty="0"/>
          </a:p>
        </p:txBody>
      </p:sp>
      <p:pic>
        <p:nvPicPr>
          <p:cNvPr id="8197" name="Picture 9" descr="August Miřička (1863-1946)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3827" y="2238281"/>
            <a:ext cx="2977043" cy="40223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63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67ECC9-C2F5-48B0-B0A9-C265B2C075A3}" type="slidenum">
              <a:rPr lang="cs-CZ"/>
              <a:pPr>
                <a:defRPr/>
              </a:pPr>
              <a:t>6</a:t>
            </a:fld>
            <a:endParaRPr lang="cs-CZ"/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1906248" y="1274011"/>
            <a:ext cx="5680800" cy="748080"/>
          </a:xfrm>
        </p:spPr>
        <p:txBody>
          <a:bodyPr/>
          <a:lstStyle/>
          <a:p>
            <a:r>
              <a:rPr lang="cs-CZ" altLang="cs-CZ" sz="3000" dirty="0"/>
              <a:t>Albert Milota (</a:t>
            </a:r>
            <a:r>
              <a:rPr lang="cs-CZ" altLang="cs-CZ" sz="3000" dirty="0" smtClean="0"/>
              <a:t>1877</a:t>
            </a:r>
            <a:r>
              <a:rPr lang="cs-CZ" altLang="cs-CZ" sz="3200" dirty="0" smtClean="0"/>
              <a:t>–</a:t>
            </a:r>
            <a:r>
              <a:rPr lang="cs-CZ" altLang="cs-CZ" sz="3000" dirty="0" smtClean="0"/>
              <a:t>1940</a:t>
            </a:r>
            <a:r>
              <a:rPr lang="cs-CZ" altLang="cs-CZ" sz="3000" dirty="0"/>
              <a:t>)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17092" y="1940012"/>
            <a:ext cx="4835585" cy="490052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dirty="0">
                <a:solidFill>
                  <a:schemeClr val="tx1"/>
                </a:solidFill>
              </a:rPr>
              <a:t>profesor bratislavské právnické fakulty (obor trestní právo a řízení), </a:t>
            </a:r>
            <a:r>
              <a:rPr lang="cs-CZ" altLang="cs-CZ" dirty="0" smtClean="0">
                <a:solidFill>
                  <a:schemeClr val="tx1"/>
                </a:solidFill>
              </a:rPr>
              <a:t>1922</a:t>
            </a:r>
            <a:r>
              <a:rPr lang="cs-CZ" altLang="cs-CZ" dirty="0">
                <a:solidFill>
                  <a:schemeClr val="tx1"/>
                </a:solidFill>
              </a:rPr>
              <a:t>–</a:t>
            </a:r>
            <a:r>
              <a:rPr lang="cs-CZ" altLang="cs-CZ" dirty="0" smtClean="0">
                <a:solidFill>
                  <a:schemeClr val="tx1"/>
                </a:solidFill>
              </a:rPr>
              <a:t>39 </a:t>
            </a:r>
            <a:endParaRPr lang="cs-CZ" altLang="cs-CZ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dirty="0" smtClean="0">
                <a:solidFill>
                  <a:schemeClr val="tx1"/>
                </a:solidFill>
              </a:rPr>
              <a:t>1911</a:t>
            </a:r>
            <a:r>
              <a:rPr lang="cs-CZ" altLang="cs-CZ" dirty="0">
                <a:solidFill>
                  <a:schemeClr val="tx1"/>
                </a:solidFill>
              </a:rPr>
              <a:t>–</a:t>
            </a:r>
            <a:r>
              <a:rPr lang="cs-CZ" altLang="cs-CZ" dirty="0" smtClean="0">
                <a:solidFill>
                  <a:schemeClr val="tx1"/>
                </a:solidFill>
              </a:rPr>
              <a:t>18 </a:t>
            </a:r>
            <a:r>
              <a:rPr lang="cs-CZ" altLang="cs-CZ" dirty="0">
                <a:solidFill>
                  <a:schemeClr val="tx1"/>
                </a:solidFill>
              </a:rPr>
              <a:t>soudce v Domažlicích („chodský soudce“), </a:t>
            </a:r>
            <a:r>
              <a:rPr lang="cs-CZ" altLang="cs-CZ" dirty="0" smtClean="0">
                <a:solidFill>
                  <a:schemeClr val="tx1"/>
                </a:solidFill>
              </a:rPr>
              <a:t>191</a:t>
            </a:r>
            <a:r>
              <a:rPr lang="cs-CZ" altLang="cs-CZ" dirty="0">
                <a:solidFill>
                  <a:schemeClr val="tx1"/>
                </a:solidFill>
              </a:rPr>
              <a:t>8</a:t>
            </a:r>
            <a:r>
              <a:rPr lang="cs-CZ" altLang="cs-CZ" dirty="0">
                <a:solidFill>
                  <a:schemeClr val="tx1"/>
                </a:solidFill>
              </a:rPr>
              <a:t>–</a:t>
            </a:r>
            <a:r>
              <a:rPr lang="cs-CZ" altLang="cs-CZ" dirty="0">
                <a:solidFill>
                  <a:schemeClr val="tx1"/>
                </a:solidFill>
              </a:rPr>
              <a:t>22 Ministerstvo spravedlnosti</a:t>
            </a:r>
          </a:p>
          <a:p>
            <a:pPr>
              <a:lnSpc>
                <a:spcPct val="80000"/>
              </a:lnSpc>
            </a:pPr>
            <a:r>
              <a:rPr lang="cs-CZ" altLang="cs-CZ" dirty="0" smtClean="0">
                <a:solidFill>
                  <a:schemeClr val="tx1"/>
                </a:solidFill>
              </a:rPr>
              <a:t>1925/26 </a:t>
            </a:r>
            <a:r>
              <a:rPr lang="cs-CZ" altLang="cs-CZ" dirty="0">
                <a:solidFill>
                  <a:schemeClr val="tx1"/>
                </a:solidFill>
              </a:rPr>
              <a:t>a </a:t>
            </a:r>
            <a:r>
              <a:rPr lang="cs-CZ" altLang="cs-CZ" dirty="0" smtClean="0">
                <a:solidFill>
                  <a:schemeClr val="tx1"/>
                </a:solidFill>
              </a:rPr>
              <a:t>1929/30 </a:t>
            </a:r>
            <a:r>
              <a:rPr lang="cs-CZ" altLang="cs-CZ" dirty="0">
                <a:solidFill>
                  <a:schemeClr val="tx1"/>
                </a:solidFill>
              </a:rPr>
              <a:t>děkan </a:t>
            </a:r>
            <a:r>
              <a:rPr lang="cs-CZ" altLang="cs-CZ" dirty="0" err="1">
                <a:solidFill>
                  <a:schemeClr val="tx1"/>
                </a:solidFill>
              </a:rPr>
              <a:t>PrF</a:t>
            </a:r>
            <a:r>
              <a:rPr lang="cs-CZ" altLang="cs-CZ" dirty="0">
                <a:solidFill>
                  <a:schemeClr val="tx1"/>
                </a:solidFill>
              </a:rPr>
              <a:t> UK,    </a:t>
            </a:r>
            <a:r>
              <a:rPr lang="cs-CZ" altLang="cs-CZ" dirty="0" smtClean="0">
                <a:solidFill>
                  <a:schemeClr val="tx1"/>
                </a:solidFill>
              </a:rPr>
              <a:t>1930/31 </a:t>
            </a:r>
            <a:r>
              <a:rPr lang="cs-CZ" altLang="cs-CZ" dirty="0">
                <a:solidFill>
                  <a:schemeClr val="tx1"/>
                </a:solidFill>
              </a:rPr>
              <a:t>rektor UK v Bratislavě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dirty="0">
                <a:solidFill>
                  <a:schemeClr val="tx1"/>
                </a:solidFill>
              </a:rPr>
              <a:t>inicioval a vybudoval při právnické fakultě Kriminologický ústav (1926)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dirty="0">
                <a:solidFill>
                  <a:schemeClr val="tx1"/>
                </a:solidFill>
              </a:rPr>
              <a:t>autorsky se podílel na řadě zákonů, např. o padělání peněz a cenných papírů, o podmíněném odsouzení a propuštění (oba 1919), autor osnovy trestního řádu (1928/1929)</a:t>
            </a:r>
            <a:r>
              <a:rPr lang="cs-CZ" altLang="cs-CZ" i="1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dirty="0">
                <a:solidFill>
                  <a:schemeClr val="tx1"/>
                </a:solidFill>
              </a:rPr>
              <a:t>humánní přístup (např. odmítal trest smrti), současně kladl důraz na ochranu demokracie a republiky</a:t>
            </a:r>
          </a:p>
          <a:p>
            <a:pPr eaLnBrk="1" hangingPunct="1">
              <a:lnSpc>
                <a:spcPct val="80000"/>
              </a:lnSpc>
            </a:pPr>
            <a:endParaRPr lang="cs-CZ" altLang="cs-CZ" sz="1900" dirty="0"/>
          </a:p>
        </p:txBody>
      </p:sp>
      <p:pic>
        <p:nvPicPr>
          <p:cNvPr id="9221" name="Picture 7" descr="Albert Milota (1877-1940)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193" y="2187145"/>
            <a:ext cx="2953065" cy="39899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51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183962-9E66-48F1-9A48-A76F2827E0FE}" type="slidenum">
              <a:rPr lang="cs-CZ"/>
              <a:pPr>
                <a:defRPr/>
              </a:pPr>
              <a:t>7</a:t>
            </a:fld>
            <a:endParaRPr lang="cs-CZ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z="3600" i="1"/>
              <a:t>Obecná část</a:t>
            </a:r>
            <a:r>
              <a:rPr lang="cs-CZ" altLang="cs-CZ" smtClean="0"/>
              <a:t> 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57677" y="3133664"/>
            <a:ext cx="5874698" cy="646051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46702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603CC4-4AA0-49BB-A0F5-27F35E2F85C8}" type="slidenum">
              <a:rPr lang="cs-CZ"/>
              <a:pPr>
                <a:defRPr/>
              </a:pPr>
              <a:t>8</a:t>
            </a:fld>
            <a:endParaRPr lang="cs-CZ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60" y="1567515"/>
            <a:ext cx="7876158" cy="646051"/>
          </a:xfrm>
        </p:spPr>
        <p:txBody>
          <a:bodyPr/>
          <a:lstStyle/>
          <a:p>
            <a:pPr eaLnBrk="1" hangingPunct="1"/>
            <a:r>
              <a:rPr lang="cs-CZ" altLang="cs-CZ" sz="2800" i="1" dirty="0"/>
              <a:t>Nové státy, právní řády, společné problémy?</a:t>
            </a:r>
            <a:r>
              <a:rPr lang="cs-CZ" altLang="cs-CZ" sz="2800" dirty="0"/>
              <a:t>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022" y="2397211"/>
            <a:ext cx="7427935" cy="3393495"/>
          </a:xfrm>
        </p:spPr>
        <p:txBody>
          <a:bodyPr/>
          <a:lstStyle/>
          <a:p>
            <a:pPr eaLnBrk="1" hangingPunct="1"/>
            <a:r>
              <a:rPr lang="cs-CZ" altLang="cs-CZ" sz="2200" dirty="0" smtClean="0">
                <a:solidFill>
                  <a:schemeClr val="tx1"/>
                </a:solidFill>
              </a:rPr>
              <a:t>evropský kontext a vznik Československa</a:t>
            </a:r>
          </a:p>
          <a:p>
            <a:pPr eaLnBrk="1" hangingPunct="1"/>
            <a:r>
              <a:rPr lang="cs-CZ" altLang="cs-CZ" sz="2200" dirty="0" smtClean="0">
                <a:solidFill>
                  <a:schemeClr val="tx1"/>
                </a:solidFill>
              </a:rPr>
              <a:t>právní kontinuita/diskontinuita, recepce, recepční zákony</a:t>
            </a:r>
            <a:endParaRPr lang="cs-CZ" altLang="cs-CZ" sz="2200" dirty="0">
              <a:solidFill>
                <a:schemeClr val="tx1"/>
              </a:solidFill>
            </a:endParaRPr>
          </a:p>
          <a:p>
            <a:pPr eaLnBrk="1" hangingPunct="1"/>
            <a:r>
              <a:rPr lang="cs-CZ" altLang="cs-CZ" sz="2200" dirty="0" smtClean="0">
                <a:solidFill>
                  <a:schemeClr val="tx1"/>
                </a:solidFill>
              </a:rPr>
              <a:t>právní partikularismus (např. Polsko, Rumunsko, ale i Rakousko), v ČSR dualismus, dočasně trialismus (Hlučínsko, 1920), unifikace</a:t>
            </a:r>
            <a:endParaRPr lang="cs-CZ" altLang="cs-CZ" sz="2200" dirty="0">
              <a:solidFill>
                <a:schemeClr val="tx1"/>
              </a:solidFill>
            </a:endParaRPr>
          </a:p>
          <a:p>
            <a:pPr eaLnBrk="1" hangingPunct="1"/>
            <a:r>
              <a:rPr lang="cs-CZ" altLang="cs-CZ" sz="2200" dirty="0" smtClean="0">
                <a:solidFill>
                  <a:schemeClr val="tx1"/>
                </a:solidFill>
              </a:rPr>
              <a:t>„revoluční“ právo, „negativní normotvorba“ Nejvyšších soudů, „recepční“ judikatura, teleologické výklady </a:t>
            </a:r>
            <a:endParaRPr lang="cs-CZ" altLang="cs-CZ" sz="22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1720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4EB498-4460-450D-9C36-D8101603CB3E}" type="slidenum">
              <a:rPr lang="cs-CZ"/>
              <a:pPr>
                <a:defRPr/>
              </a:pPr>
              <a:t>9</a:t>
            </a:fld>
            <a:endParaRPr lang="cs-CZ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73403" y="1394521"/>
            <a:ext cx="8149582" cy="501956"/>
          </a:xfrm>
        </p:spPr>
        <p:txBody>
          <a:bodyPr/>
          <a:lstStyle/>
          <a:p>
            <a:pPr algn="ctr" eaLnBrk="1" hangingPunct="1"/>
            <a:r>
              <a:rPr lang="cs-CZ" altLang="cs-CZ" sz="2400" dirty="0"/>
              <a:t> </a:t>
            </a:r>
            <a:r>
              <a:rPr lang="cs-CZ" altLang="cs-CZ" sz="2800" i="1" dirty="0"/>
              <a:t>Co vlastně platilo po 28. říjnu 1918…?</a:t>
            </a:r>
            <a:r>
              <a:rPr lang="cs-CZ" altLang="cs-CZ" sz="2200" dirty="0"/>
              <a:t> </a:t>
            </a:r>
            <a:endParaRPr lang="cs-CZ" altLang="cs-CZ" sz="2400" dirty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27654"/>
            <a:ext cx="8999538" cy="4912884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800" b="1" dirty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200" b="1" dirty="0">
                <a:solidFill>
                  <a:schemeClr val="tx1"/>
                </a:solidFill>
              </a:rPr>
              <a:t>Zákon o zřízení samostatného státu čsl. (tzv. recepční norma)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800" b="1" dirty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dirty="0">
                <a:solidFill>
                  <a:schemeClr val="tx1"/>
                </a:solidFill>
              </a:rPr>
              <a:t>Zákon Národního výboru čsl. č. 11 Sb. z. a n. ze dne 28. října 1918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dirty="0">
                <a:solidFill>
                  <a:schemeClr val="tx1"/>
                </a:solidFill>
              </a:rPr>
              <a:t>        Samostatný stát československý vstoupil v život. Aby byla zachována souvislost dosavadního právního řádu  se stavem novým, aby  nenastaly  zmatky  a  upraven  byl  nerušený přechod k novému státnímu  životu, nařizuje  Národní výbor  jménem československého národa jako vykonavatel státní svrchovanosti toto: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dirty="0">
                <a:solidFill>
                  <a:schemeClr val="tx1"/>
                </a:solidFill>
              </a:rPr>
              <a:t>Čl.1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dirty="0">
                <a:solidFill>
                  <a:schemeClr val="tx1"/>
                </a:solidFill>
              </a:rPr>
              <a:t>        Státní formu československého státu určí Národní shromáždění ve srozumění s Československou Národní radou v Paříži. Orgánem jednomyslné vůle národa a  také vykonavatelem státní svrchovanosti je Národní výbor.</a:t>
            </a:r>
            <a:r>
              <a:rPr lang="cs-CZ" altLang="cs-CZ" sz="19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dirty="0">
                <a:solidFill>
                  <a:schemeClr val="tx1"/>
                </a:solidFill>
              </a:rPr>
              <a:t>Čl. 2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dirty="0">
                <a:solidFill>
                  <a:schemeClr val="tx1"/>
                </a:solidFill>
              </a:rPr>
              <a:t>        </a:t>
            </a:r>
            <a:r>
              <a:rPr lang="cs-CZ" altLang="cs-CZ" b="1" dirty="0">
                <a:solidFill>
                  <a:schemeClr val="tx1"/>
                </a:solidFill>
              </a:rPr>
              <a:t>Veškeré dosavadní zemské a říšské zákony a nařízení zůstávají prozatím v platnosti.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dirty="0">
                <a:solidFill>
                  <a:schemeClr val="tx1"/>
                </a:solidFill>
              </a:rPr>
              <a:t>Čl. 3 …  Čl. 4 …  Čl.5 … </a:t>
            </a:r>
            <a:r>
              <a:rPr lang="cs-CZ" altLang="cs-CZ" sz="1900" dirty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3599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P_prezentace_cz_4x3 (7)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UP_Prezentace_2.potx" id="{755D0361-9207-4673-B4A5-8DE80FB40899}" vid="{B1A348AD-3F36-40BB-80C1-28390A7D89F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UP_prezentace_cz_4x3 (7)</Template>
  <TotalTime>399</TotalTime>
  <Words>1290</Words>
  <Application>Microsoft Office PowerPoint</Application>
  <PresentationFormat>Vlastní</PresentationFormat>
  <Paragraphs>192</Paragraphs>
  <Slides>26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UP_prezentace_cz_4x3 (7)</vt:lpstr>
      <vt:lpstr>Právo a trest . K meziválečnému trestnímu právu</vt:lpstr>
      <vt:lpstr>Memoárové inspirace</vt:lpstr>
      <vt:lpstr>Prvorepublikové studium</vt:lpstr>
      <vt:lpstr>Jaroslav Kallab (1879–1942)</vt:lpstr>
      <vt:lpstr>August Miřička (1863–1946)</vt:lpstr>
      <vt:lpstr>Albert Milota (1877–1940)</vt:lpstr>
      <vt:lpstr>Obecná část </vt:lpstr>
      <vt:lpstr>Nové státy, právní řády, společné problémy? </vt:lpstr>
      <vt:lpstr> Co vlastně platilo po 28. říjnu 1918…? </vt:lpstr>
      <vt:lpstr>Hlavní recipované předpisy</vt:lpstr>
      <vt:lpstr>Důležité trestně-právní předpisy z let 1918–1939</vt:lpstr>
      <vt:lpstr>„Urážka presidenta republiky“ § 11 z. č. 50/1923 Sb.</vt:lpstr>
      <vt:lpstr>Zvláštní část </vt:lpstr>
      <vt:lpstr>Zvláštní část: vybraná témata (3+1)</vt:lpstr>
      <vt:lpstr>1a) Trest smrti a milost </vt:lpstr>
      <vt:lpstr>1b) Trest smrti a milost</vt:lpstr>
      <vt:lpstr>2) Porotní soudy </vt:lpstr>
      <vt:lpstr>3a) Trestnost homosexuality v 19. a 20. století</vt:lpstr>
      <vt:lpstr>3b) Trestnost homosexuality ve 20. století</vt:lpstr>
      <vt:lpstr>Nedovolené pomníky: vandalismus podle zákona? </vt:lpstr>
      <vt:lpstr>Osudy pomníků Josefa II.</vt:lpstr>
      <vt:lpstr>Pomník Josefa II. – Cheb (K. Wilfert st.) </vt:lpstr>
      <vt:lpstr>Pomníky Josefa II. – Brno (A. Břeněk)</vt:lpstr>
      <vt:lpstr>Pomník Josefa II. – Trutnov (F. X. Pöninger) </vt:lpstr>
      <vt:lpstr>Pomníky Josefa II.  (salmovské železárny v Blansku)</vt:lpstr>
      <vt:lpstr>Prezentace aplikace PowerPoint</vt:lpstr>
    </vt:vector>
  </TitlesOfParts>
  <Company>Univerzita Palackého v Olomouci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Ondřej Horák</dc:creator>
  <cp:lastModifiedBy>Ondřej Horák</cp:lastModifiedBy>
  <cp:revision>41</cp:revision>
  <dcterms:created xsi:type="dcterms:W3CDTF">2015-11-16T14:04:05Z</dcterms:created>
  <dcterms:modified xsi:type="dcterms:W3CDTF">2017-05-03T18:12:32Z</dcterms:modified>
</cp:coreProperties>
</file>