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0" y="-10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12.2.2016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961" y="760060"/>
            <a:ext cx="7799600" cy="11400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24958" y="2356187"/>
            <a:ext cx="3710747" cy="37147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5697" y="2356187"/>
            <a:ext cx="3710747" cy="37147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399878" y="6232492"/>
            <a:ext cx="2096767" cy="473454"/>
          </a:xfrm>
          <a:prstGeom prst="rect">
            <a:avLst/>
          </a:prstGeom>
        </p:spPr>
        <p:txBody>
          <a:bodyPr lIns="90507" tIns="45254" rIns="90507" bIns="45254"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699707" y="6232492"/>
            <a:ext cx="2851417" cy="473454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810" y="6226156"/>
            <a:ext cx="578095" cy="487705"/>
          </a:xfrm>
        </p:spPr>
        <p:txBody>
          <a:bodyPr/>
          <a:lstStyle>
            <a:lvl1pPr>
              <a:defRPr/>
            </a:lvl1pPr>
          </a:lstStyle>
          <a:p>
            <a:fld id="{4DD4067A-05D7-419E-9472-D9F62E29FD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442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6" r:id="rId10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>
                <a:solidFill>
                  <a:schemeClr val="tx1"/>
                </a:solidFill>
              </a:rPr>
              <a:t>Právo jako </a:t>
            </a:r>
            <a:r>
              <a:rPr lang="cs-CZ" altLang="cs-CZ" sz="4000" dirty="0" smtClean="0">
                <a:solidFill>
                  <a:schemeClr val="tx1"/>
                </a:solidFill>
              </a:rPr>
              <a:t>filosofický </a:t>
            </a:r>
            <a:r>
              <a:rPr lang="cs-CZ" altLang="cs-CZ" sz="4000" dirty="0">
                <a:solidFill>
                  <a:schemeClr val="tx1"/>
                </a:solidFill>
              </a:rPr>
              <a:t>pojem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Zdroje přirozeného práva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b="1" dirty="0"/>
              <a:t>Příroda</a:t>
            </a:r>
            <a:r>
              <a:rPr lang="cs-CZ" altLang="cs-CZ" sz="2600" dirty="0"/>
              <a:t> – pravidla přirozeného práva jsou odvozena z řádu přírody a přirozené podstaty člověka (Aristoteles)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b="1" dirty="0"/>
              <a:t>Bůh </a:t>
            </a:r>
            <a:r>
              <a:rPr lang="cs-CZ" altLang="cs-CZ" sz="2600" dirty="0"/>
              <a:t>– pravidla přirozeného práva pochází z božího zjevení (T. Akvinský)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b="1" dirty="0"/>
              <a:t>Lidský rozum</a:t>
            </a:r>
            <a:r>
              <a:rPr lang="cs-CZ" altLang="cs-CZ" sz="2600" dirty="0"/>
              <a:t> – racionální myšlení má zajistit obsahově správné poznání (J. Locke)</a:t>
            </a:r>
          </a:p>
        </p:txBody>
      </p:sp>
    </p:spTree>
    <p:extLst>
      <p:ext uri="{BB962C8B-B14F-4D97-AF65-F5344CB8AC3E}">
        <p14:creationId xmlns:p14="http://schemas.microsoft.com/office/powerpoint/2010/main" val="23374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Funkce přirozeného práva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b="1" dirty="0"/>
              <a:t>Ospravedlnění</a:t>
            </a:r>
            <a:r>
              <a:rPr lang="cs-CZ" altLang="cs-CZ" sz="2600" dirty="0"/>
              <a:t> pozitivního práva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Ochranný </a:t>
            </a:r>
            <a:r>
              <a:rPr lang="cs-CZ" altLang="cs-CZ" sz="2600" b="1" dirty="0"/>
              <a:t>filtr</a:t>
            </a:r>
            <a:r>
              <a:rPr lang="cs-CZ" altLang="cs-CZ" sz="2600" dirty="0"/>
              <a:t> proti evidentně nespravedlivému pozitivnímu právu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Pomocný prostředek k řešení případů, kdy pozitivní právo mlčí</a:t>
            </a:r>
          </a:p>
        </p:txBody>
      </p:sp>
    </p:spTree>
    <p:extLst>
      <p:ext uri="{BB962C8B-B14F-4D97-AF65-F5344CB8AC3E}">
        <p14:creationId xmlns:p14="http://schemas.microsoft.com/office/powerpoint/2010/main" val="352001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Význam přirozenoprávních idejí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Působivost ideje přirozeného práva nespočívá v jeho reálné existenci, ale v tom, věří-li velký počet lidí v tuto ideu a jednají-li podle této víry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Teorie společenské smlouvy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Koncepce lidských práv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Problém obsahu přirozeného práva</a:t>
            </a:r>
          </a:p>
        </p:txBody>
      </p:sp>
    </p:spTree>
    <p:extLst>
      <p:ext uri="{BB962C8B-B14F-4D97-AF65-F5344CB8AC3E}">
        <p14:creationId xmlns:p14="http://schemas.microsoft.com/office/powerpoint/2010/main" val="68755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Právní pozitivismus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b="1" dirty="0"/>
              <a:t>Monistická</a:t>
            </a:r>
            <a:r>
              <a:rPr lang="cs-CZ" altLang="cs-CZ" sz="2600" dirty="0"/>
              <a:t> teorie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Laicizace práva, racionalismus a voluntarismus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Právo má svůj původ v činnosti autoritativních orgánů státní moci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Právo není podmíněno co do své platnosti právem přirozeným – „</a:t>
            </a:r>
            <a:r>
              <a:rPr lang="cs-CZ" altLang="cs-CZ" sz="2600" b="1" dirty="0"/>
              <a:t>oddělující teze</a:t>
            </a:r>
            <a:r>
              <a:rPr lang="cs-CZ" altLang="cs-CZ" sz="26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46420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Dělení pozitivistických teorií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500" b="1" dirty="0"/>
              <a:t>Historický</a:t>
            </a:r>
            <a:r>
              <a:rPr lang="cs-CZ" altLang="cs-CZ" sz="2500" dirty="0"/>
              <a:t> pozitivismus – právo je historicky vzniklý fenomén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b="1" dirty="0" err="1"/>
              <a:t>Normativistický</a:t>
            </a:r>
            <a:r>
              <a:rPr lang="cs-CZ" altLang="cs-CZ" sz="2500" dirty="0"/>
              <a:t> pozitivismus – právo je uzavřený normativní systém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b="1" dirty="0"/>
              <a:t>Realistický</a:t>
            </a:r>
            <a:r>
              <a:rPr lang="cs-CZ" altLang="cs-CZ" sz="2500" dirty="0"/>
              <a:t> pozitivismus – právo je reálný systém spojený s působením státních orgánů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b="1" dirty="0" err="1"/>
              <a:t>Institucionalistický</a:t>
            </a:r>
            <a:r>
              <a:rPr lang="cs-CZ" altLang="cs-CZ" sz="2500" b="1" dirty="0"/>
              <a:t> </a:t>
            </a:r>
            <a:r>
              <a:rPr lang="cs-CZ" altLang="cs-CZ" sz="2500" dirty="0"/>
              <a:t>pozitivismus – právo je normativní systém a zároveň skutečnost společenského života</a:t>
            </a:r>
          </a:p>
        </p:txBody>
      </p:sp>
    </p:spTree>
    <p:extLst>
      <p:ext uri="{BB962C8B-B14F-4D97-AF65-F5344CB8AC3E}">
        <p14:creationId xmlns:p14="http://schemas.microsoft.com/office/powerpoint/2010/main" val="347940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Znaky pozitivismu podle Harta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Právní normy jsou rozkazy lidských bytostí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Mezi právem a morálkou neexistuje žádná souvislost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Významová analýza právních pojmů se liší od empirického a normativního poznání práva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Právo je uzavřený logický systém, kde je možné prostřednictvím logické dedukce, z předem daných právních norem dospět ke správným právním rozhodnutím a to bez odkazu na sociální cíle nebo morální kritéria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Morální soudy není možné racionálně zdůvodnit</a:t>
            </a:r>
          </a:p>
        </p:txBody>
      </p:sp>
    </p:spTree>
    <p:extLst>
      <p:ext uri="{BB962C8B-B14F-4D97-AF65-F5344CB8AC3E}">
        <p14:creationId xmlns:p14="http://schemas.microsoft.com/office/powerpoint/2010/main" val="16581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Sociologická jurisprudence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Zkoumá účinky práva na lidi a lidí na právo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Právo </a:t>
            </a:r>
            <a:r>
              <a:rPr lang="cs-CZ" altLang="cs-CZ" sz="2600" dirty="0"/>
              <a:t>je </a:t>
            </a:r>
            <a:r>
              <a:rPr lang="cs-CZ" altLang="cs-CZ" sz="2600" dirty="0" smtClean="0"/>
              <a:t>nutné </a:t>
            </a:r>
            <a:r>
              <a:rPr lang="cs-CZ" altLang="cs-CZ" sz="2600" dirty="0"/>
              <a:t>zkoumat v jeho interakci se společností </a:t>
            </a:r>
            <a:r>
              <a:rPr lang="cs-CZ" altLang="cs-CZ" sz="2600" dirty="0" smtClean="0"/>
              <a:t>– v interakci </a:t>
            </a:r>
            <a:r>
              <a:rPr lang="cs-CZ" altLang="cs-CZ" sz="2600" dirty="0"/>
              <a:t>práva na jedné straně a postojů lidí žijících v rámci práva na straně </a:t>
            </a:r>
            <a:r>
              <a:rPr lang="cs-CZ" altLang="cs-CZ" sz="2600" dirty="0" smtClean="0"/>
              <a:t>druhé</a:t>
            </a:r>
            <a:endParaRPr lang="cs-CZ" altLang="cs-CZ" sz="26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Nevidí </a:t>
            </a:r>
            <a:r>
              <a:rPr lang="cs-CZ" altLang="cs-CZ" sz="2600" dirty="0"/>
              <a:t>právo v knihách (zákonících) – </a:t>
            </a:r>
            <a:r>
              <a:rPr lang="cs-CZ" altLang="cs-CZ" sz="2600" dirty="0" err="1"/>
              <a:t>law</a:t>
            </a:r>
            <a:r>
              <a:rPr lang="cs-CZ" altLang="cs-CZ" sz="2600" dirty="0"/>
              <a:t> in </a:t>
            </a:r>
            <a:r>
              <a:rPr lang="cs-CZ" altLang="cs-CZ" sz="2600" dirty="0" err="1"/>
              <a:t>books</a:t>
            </a:r>
            <a:r>
              <a:rPr lang="cs-CZ" altLang="cs-CZ" sz="2600" dirty="0"/>
              <a:t>, ale </a:t>
            </a:r>
            <a:r>
              <a:rPr lang="cs-CZ" altLang="cs-CZ" sz="2600" dirty="0" smtClean="0"/>
              <a:t>právo </a:t>
            </a:r>
            <a:r>
              <a:rPr lang="cs-CZ" altLang="cs-CZ" sz="2600" dirty="0"/>
              <a:t>v jeho realizaci – </a:t>
            </a:r>
            <a:r>
              <a:rPr lang="cs-CZ" altLang="cs-CZ" sz="2600" dirty="0" err="1"/>
              <a:t>law</a:t>
            </a:r>
            <a:r>
              <a:rPr lang="cs-CZ" altLang="cs-CZ" sz="2600" dirty="0"/>
              <a:t> in </a:t>
            </a:r>
            <a:r>
              <a:rPr lang="cs-CZ" altLang="cs-CZ" sz="2600" dirty="0" err="1"/>
              <a:t>action</a:t>
            </a: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27235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Co je to právo? – I.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800" dirty="0"/>
              <a:t>„Tážeš-li se mě, co je to právo, pak to nevím a netážeš-li se mě, pak to vím.“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800" dirty="0"/>
              <a:t>Právo je společenský fenomén – žádný jiný živý tvor ho nepotřebuje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800" dirty="0"/>
              <a:t>Právo ohromuje svou přizpůsobivostí a ochotou nabídnout se každému, kdo se legitimuje </a:t>
            </a:r>
            <a:r>
              <a:rPr lang="cs-CZ" altLang="cs-CZ" sz="2800" b="1" dirty="0"/>
              <a:t>mocí</a:t>
            </a:r>
            <a:r>
              <a:rPr lang="cs-CZ" alt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75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Co je to právo? – II.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Je mezinárodní právo právem ve vlastním slova smyslu?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Lze normativní systémy v tzv. primitivních kmenových společnostech považovat za právní systémy?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Je sankce nutným znakem práva?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Je právo systém donucujících rozkazů a zákazů suverénní moci?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Je nemorální právo právem?</a:t>
            </a:r>
          </a:p>
        </p:txBody>
      </p:sp>
    </p:spTree>
    <p:extLst>
      <p:ext uri="{BB962C8B-B14F-4D97-AF65-F5344CB8AC3E}">
        <p14:creationId xmlns:p14="http://schemas.microsoft.com/office/powerpoint/2010/main" val="33953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>
                <a:solidFill>
                  <a:schemeClr val="tx1"/>
                </a:solidFill>
              </a:rPr>
              <a:t>Přírodní zákony a společenské normy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Přírodní zákonitosti – kauzální vztah </a:t>
            </a:r>
            <a:r>
              <a:rPr lang="cs-CZ" altLang="cs-CZ" sz="2500" dirty="0"/>
              <a:t>příčiny a </a:t>
            </a:r>
            <a:r>
              <a:rPr lang="cs-CZ" altLang="cs-CZ" sz="2500" dirty="0" smtClean="0"/>
              <a:t>následku – mohou být </a:t>
            </a:r>
            <a:r>
              <a:rPr lang="cs-CZ" altLang="cs-CZ" sz="2500" dirty="0"/>
              <a:t>podrobeny </a:t>
            </a:r>
            <a:r>
              <a:rPr lang="cs-CZ" altLang="cs-CZ" sz="2500" b="1" dirty="0"/>
              <a:t>verifikaci</a:t>
            </a:r>
            <a:r>
              <a:rPr lang="cs-CZ" altLang="cs-CZ" sz="2500" dirty="0"/>
              <a:t>, tj. mohou být pravdivé nebo nepravdivé.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Kritérium </a:t>
            </a:r>
            <a:r>
              <a:rPr lang="cs-CZ" altLang="cs-CZ" sz="2500" dirty="0"/>
              <a:t>existence právní normy </a:t>
            </a:r>
            <a:r>
              <a:rPr lang="cs-CZ" altLang="cs-CZ" sz="2500" dirty="0" smtClean="0"/>
              <a:t>– nikoli její </a:t>
            </a:r>
            <a:r>
              <a:rPr lang="cs-CZ" altLang="cs-CZ" sz="2500" dirty="0"/>
              <a:t>pravdivost či </a:t>
            </a:r>
            <a:r>
              <a:rPr lang="cs-CZ" altLang="cs-CZ" sz="2500" dirty="0" smtClean="0"/>
              <a:t>správnost</a:t>
            </a:r>
            <a:r>
              <a:rPr lang="cs-CZ" altLang="cs-CZ" sz="2500" dirty="0"/>
              <a:t>, ale její </a:t>
            </a:r>
            <a:r>
              <a:rPr lang="cs-CZ" altLang="cs-CZ" sz="2500" b="1" dirty="0" smtClean="0"/>
              <a:t>platnost</a:t>
            </a:r>
            <a:r>
              <a:rPr lang="cs-CZ" altLang="cs-CZ" sz="2500" dirty="0" smtClean="0"/>
              <a:t> – nikoliv že </a:t>
            </a:r>
            <a:r>
              <a:rPr lang="cs-CZ" altLang="cs-CZ" sz="2500" dirty="0"/>
              <a:t>něco je, ale že něco má být.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/>
              <a:t>Přírodní zákony vyjadřují </a:t>
            </a:r>
            <a:r>
              <a:rPr lang="cs-CZ" altLang="cs-CZ" sz="2500" b="1" dirty="0"/>
              <a:t>to, co je</a:t>
            </a:r>
            <a:r>
              <a:rPr lang="cs-CZ" altLang="cs-CZ" sz="2500" dirty="0"/>
              <a:t> (tedy bytí), zatímco společenské a právní normy vyjadřují </a:t>
            </a:r>
            <a:r>
              <a:rPr lang="cs-CZ" altLang="cs-CZ" sz="2500" b="1" dirty="0"/>
              <a:t>to, co má být</a:t>
            </a:r>
            <a:r>
              <a:rPr lang="cs-CZ" altLang="cs-CZ" sz="2500" dirty="0"/>
              <a:t> (tedy </a:t>
            </a:r>
            <a:r>
              <a:rPr lang="cs-CZ" altLang="cs-CZ" sz="2500" dirty="0" err="1"/>
              <a:t>mětí</a:t>
            </a:r>
            <a:r>
              <a:rPr lang="cs-CZ" altLang="cs-CZ" sz="2500" dirty="0"/>
              <a:t>). 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6629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749961" y="1337480"/>
            <a:ext cx="7799600" cy="955344"/>
          </a:xfrm>
        </p:spPr>
        <p:txBody>
          <a:bodyPr>
            <a:normAutofit/>
          </a:bodyPr>
          <a:lstStyle/>
          <a:p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200" dirty="0" smtClean="0">
                <a:solidFill>
                  <a:schemeClr val="tx1"/>
                </a:solidFill>
              </a:rPr>
              <a:t>Vztah </a:t>
            </a:r>
            <a:r>
              <a:rPr lang="cs-CZ" altLang="cs-CZ" sz="3200" dirty="0">
                <a:solidFill>
                  <a:schemeClr val="tx1"/>
                </a:solidFill>
              </a:rPr>
              <a:t>morálky a práva – 1. přístup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Právo </a:t>
            </a:r>
            <a:r>
              <a:rPr lang="cs-CZ" altLang="cs-CZ" sz="2600" dirty="0"/>
              <a:t>a morálka musí být nezbytně </a:t>
            </a:r>
            <a:r>
              <a:rPr lang="cs-CZ" altLang="cs-CZ" sz="2600" b="1" dirty="0"/>
              <a:t>ve shodě</a:t>
            </a:r>
            <a:r>
              <a:rPr lang="cs-CZ" altLang="cs-CZ" sz="2600" dirty="0"/>
              <a:t>, musí </a:t>
            </a:r>
            <a:r>
              <a:rPr lang="cs-CZ" altLang="cs-CZ" sz="2600" dirty="0" smtClean="0"/>
              <a:t>koincidovat.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Morálka </a:t>
            </a:r>
            <a:r>
              <a:rPr lang="cs-CZ" altLang="cs-CZ" sz="2600" dirty="0"/>
              <a:t>diktuje aktuální obsah práva. </a:t>
            </a:r>
          </a:p>
        </p:txBody>
      </p:sp>
      <p:pic>
        <p:nvPicPr>
          <p:cNvPr id="10250" name="Picture 10" descr="Pristup 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5697" y="2802720"/>
            <a:ext cx="3710747" cy="2820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12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749961" y="1323832"/>
            <a:ext cx="7799600" cy="859810"/>
          </a:xfrm>
        </p:spPr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>
                <a:solidFill>
                  <a:schemeClr val="tx1"/>
                </a:solidFill>
              </a:rPr>
              <a:t>Vztah </a:t>
            </a:r>
            <a:r>
              <a:rPr lang="cs-CZ" altLang="cs-CZ" sz="3200" dirty="0">
                <a:solidFill>
                  <a:schemeClr val="tx1"/>
                </a:solidFill>
              </a:rPr>
              <a:t>morálky a práva – 2. přístup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Právo </a:t>
            </a:r>
            <a:r>
              <a:rPr lang="cs-CZ" altLang="cs-CZ" sz="2600" dirty="0"/>
              <a:t>a morálka mají vlastní sféry </a:t>
            </a:r>
            <a:r>
              <a:rPr lang="cs-CZ" altLang="cs-CZ" sz="2600" dirty="0" smtClean="0"/>
              <a:t>působnosti.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b="1" dirty="0" smtClean="0"/>
              <a:t>Morálka </a:t>
            </a:r>
            <a:r>
              <a:rPr lang="cs-CZ" altLang="cs-CZ" sz="2600" b="1" dirty="0"/>
              <a:t>je vyšší</a:t>
            </a:r>
            <a:r>
              <a:rPr lang="cs-CZ" altLang="cs-CZ" sz="2600" dirty="0"/>
              <a:t> a proto je východiskem práva.  </a:t>
            </a:r>
          </a:p>
        </p:txBody>
      </p:sp>
      <p:pic>
        <p:nvPicPr>
          <p:cNvPr id="14341" name="Picture 5" descr="Pristup 2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5697" y="2802720"/>
            <a:ext cx="3710747" cy="2820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63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749961" y="1282890"/>
            <a:ext cx="7799600" cy="914400"/>
          </a:xfrm>
        </p:spPr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>
                <a:solidFill>
                  <a:schemeClr val="tx1"/>
                </a:solidFill>
              </a:rPr>
              <a:t>Vztah </a:t>
            </a:r>
            <a:r>
              <a:rPr lang="cs-CZ" altLang="cs-CZ" sz="3200" dirty="0">
                <a:solidFill>
                  <a:schemeClr val="tx1"/>
                </a:solidFill>
              </a:rPr>
              <a:t>morálky a práva – 3. přístup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Vyjadřuje </a:t>
            </a:r>
            <a:r>
              <a:rPr lang="cs-CZ" altLang="cs-CZ" sz="2500" dirty="0"/>
              <a:t>vztah práva a morálky jako dva </a:t>
            </a:r>
            <a:r>
              <a:rPr lang="cs-CZ" altLang="cs-CZ" sz="2500" b="1" dirty="0"/>
              <a:t>protínající se</a:t>
            </a:r>
            <a:r>
              <a:rPr lang="cs-CZ" altLang="cs-CZ" sz="2500" dirty="0"/>
              <a:t> kruhy</a:t>
            </a:r>
            <a:r>
              <a:rPr lang="cs-CZ" altLang="cs-CZ" sz="25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Část </a:t>
            </a:r>
            <a:r>
              <a:rPr lang="cs-CZ" altLang="cs-CZ" sz="2500" dirty="0"/>
              <a:t>uvnitř protínání představuje společný základ morálky a </a:t>
            </a:r>
            <a:r>
              <a:rPr lang="cs-CZ" altLang="cs-CZ" sz="2500" dirty="0" smtClean="0"/>
              <a:t>práva.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Vnější </a:t>
            </a:r>
            <a:r>
              <a:rPr lang="cs-CZ" altLang="cs-CZ" sz="2500" dirty="0"/>
              <a:t>části jsou výlučnou sférou práva nebo morálky.</a:t>
            </a:r>
            <a:r>
              <a:rPr lang="cs-CZ" altLang="cs-CZ" sz="2400" dirty="0"/>
              <a:t>  </a:t>
            </a:r>
          </a:p>
        </p:txBody>
      </p:sp>
      <p:pic>
        <p:nvPicPr>
          <p:cNvPr id="15368" name="Picture 8" descr="Pristup 3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5697" y="2802720"/>
            <a:ext cx="3710747" cy="2820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38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749961" y="1323832"/>
            <a:ext cx="7799600" cy="914401"/>
          </a:xfrm>
        </p:spPr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>
                <a:solidFill>
                  <a:schemeClr val="tx1"/>
                </a:solidFill>
              </a:rPr>
              <a:t>Vztah </a:t>
            </a:r>
            <a:r>
              <a:rPr lang="cs-CZ" altLang="cs-CZ" sz="3200" dirty="0">
                <a:solidFill>
                  <a:schemeClr val="tx1"/>
                </a:solidFill>
              </a:rPr>
              <a:t>morálky a práva – 4. přístup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Morálka </a:t>
            </a:r>
            <a:r>
              <a:rPr lang="cs-CZ" altLang="cs-CZ" sz="2600" dirty="0"/>
              <a:t>i právo mají své </a:t>
            </a:r>
            <a:r>
              <a:rPr lang="cs-CZ" altLang="cs-CZ" sz="2600" b="1" dirty="0"/>
              <a:t>výlučné </a:t>
            </a:r>
            <a:r>
              <a:rPr lang="cs-CZ" altLang="cs-CZ" sz="2600" b="1" dirty="0" smtClean="0"/>
              <a:t>sféry.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Každý normativní systém </a:t>
            </a:r>
            <a:r>
              <a:rPr lang="cs-CZ" altLang="cs-CZ" sz="2600" dirty="0"/>
              <a:t>řeší otázku platnosti norem pouze ve své vlastní sféře.  </a:t>
            </a:r>
          </a:p>
        </p:txBody>
      </p:sp>
      <p:pic>
        <p:nvPicPr>
          <p:cNvPr id="16389" name="Picture 5" descr="Pristup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5697" y="2802720"/>
            <a:ext cx="3710747" cy="2820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Přirozenoprávní přístup k právu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Idea spočívající více na víře než na rozumovém poznání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b="1" dirty="0"/>
              <a:t>Dualistický přístup</a:t>
            </a:r>
            <a:r>
              <a:rPr lang="cs-CZ" altLang="cs-CZ" sz="2600" dirty="0"/>
              <a:t> – přirozené a pozitivní právo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Nad platným právem každého státu existuje nějaké vyšší právo, kterému pozitivní právo nesmí </a:t>
            </a:r>
            <a:r>
              <a:rPr lang="cs-CZ" altLang="cs-CZ" sz="2600" dirty="0" smtClean="0"/>
              <a:t>odporovat</a:t>
            </a: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25522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_prezentace_cz_4x3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</Template>
  <TotalTime>29</TotalTime>
  <Words>534</Words>
  <Application>Microsoft Office PowerPoint</Application>
  <PresentationFormat>Vlastní</PresentationFormat>
  <Paragraphs>66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UP_prezentace_cz_4x3</vt:lpstr>
      <vt:lpstr>Právo jako filosofický pojem</vt:lpstr>
      <vt:lpstr>Co je to právo? – I.</vt:lpstr>
      <vt:lpstr>Co je to právo? – II.</vt:lpstr>
      <vt:lpstr>Přírodní zákony a společenské normy </vt:lpstr>
      <vt:lpstr> Vztah morálky a práva – 1. přístup</vt:lpstr>
      <vt:lpstr> Vztah morálky a práva – 2. přístup</vt:lpstr>
      <vt:lpstr> Vztah morálky a práva – 3. přístup</vt:lpstr>
      <vt:lpstr> Vztah morálky a práva – 4. přístup</vt:lpstr>
      <vt:lpstr>Přirozenoprávní přístup k právu</vt:lpstr>
      <vt:lpstr>Zdroje přirozeného práva</vt:lpstr>
      <vt:lpstr>Funkce přirozeného práva</vt:lpstr>
      <vt:lpstr>Význam přirozenoprávních idejí</vt:lpstr>
      <vt:lpstr>Právní pozitivismus </vt:lpstr>
      <vt:lpstr>Dělení pozitivistických teorií</vt:lpstr>
      <vt:lpstr>Znaky pozitivismu podle Harta</vt:lpstr>
      <vt:lpstr>Sociologická jurisprudence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jako filozofický pojem</dc:title>
  <dc:creator>Osina</dc:creator>
  <cp:lastModifiedBy>Osina</cp:lastModifiedBy>
  <cp:revision>14</cp:revision>
  <dcterms:created xsi:type="dcterms:W3CDTF">2016-02-12T09:24:19Z</dcterms:created>
  <dcterms:modified xsi:type="dcterms:W3CDTF">2016-02-12T09:54:11Z</dcterms:modified>
</cp:coreProperties>
</file>