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8999538" cy="6840538"/>
  <p:notesSz cx="6858000" cy="9144000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320" y="-102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30.3.2016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43000"/>
            <a:ext cx="4060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99" y="2904775"/>
            <a:ext cx="3342139" cy="10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980001"/>
            <a:ext cx="7560000" cy="1612866"/>
          </a:xfrm>
        </p:spPr>
        <p:txBody>
          <a:bodyPr anchor="t">
            <a:normAutofit/>
          </a:bodyPr>
          <a:lstStyle>
            <a:lvl1pPr algn="l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592866"/>
            <a:ext cx="7560000" cy="1552712"/>
          </a:xfrm>
        </p:spPr>
        <p:txBody>
          <a:bodyPr/>
          <a:lstStyle>
            <a:lvl1pPr marL="0" indent="0" algn="l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380949"/>
            <a:ext cx="7560000" cy="982528"/>
          </a:xfrm>
        </p:spPr>
        <p:txBody>
          <a:bodyPr anchor="t">
            <a:normAutofit/>
          </a:bodyPr>
          <a:lstStyle>
            <a:lvl1pPr algn="ctr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363477"/>
            <a:ext cx="7560000" cy="945883"/>
          </a:xfrm>
        </p:spPr>
        <p:txBody>
          <a:bodyPr/>
          <a:lstStyle>
            <a:lvl1pPr marL="0" indent="0" algn="ctr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15" y="1260000"/>
            <a:ext cx="2203708" cy="182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298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3004102" cy="748800"/>
          </a:xfr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620000"/>
            <a:ext cx="4454024" cy="4733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458274"/>
            <a:ext cx="3004102" cy="3902926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460567"/>
            <a:ext cx="7560000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450675"/>
            <a:ext cx="7118902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3593" y="6450675"/>
            <a:ext cx="316407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560325" cy="71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6700" indent="-266700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0" indent="-27305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8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6450" indent="-26670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1563" indent="-265113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6200" indent="-27463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altLang="cs-CZ" sz="4400" dirty="0">
                <a:solidFill>
                  <a:schemeClr val="tx1"/>
                </a:solidFill>
              </a:rPr>
              <a:t>Sociologické směry v právu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11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E.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Ehrlich</a:t>
            </a:r>
            <a:r>
              <a:rPr lang="cs-CZ" altLang="cs-CZ" sz="3200" dirty="0" smtClean="0">
                <a:solidFill>
                  <a:schemeClr val="tx1"/>
                </a:solidFill>
              </a:rPr>
              <a:t> – živé právo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Obrací svou pozornost nikoliv k právu stanovenému v právních aktech, ale podstatu práva nalézá v tom, co nazývá </a:t>
            </a:r>
            <a:r>
              <a:rPr lang="cs-CZ" altLang="cs-CZ" sz="2400" b="1" dirty="0"/>
              <a:t>právními skutečnostmi </a:t>
            </a:r>
            <a:r>
              <a:rPr lang="cs-CZ" altLang="cs-CZ" sz="2400" dirty="0"/>
              <a:t>a v </a:t>
            </a:r>
            <a:r>
              <a:rPr lang="cs-CZ" altLang="cs-CZ" sz="2400" b="1" dirty="0"/>
              <a:t>živém právu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Společnost chápe jako souhrn asociací, svazků, společenských skupin nejrůznějšího druhu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Je nutno především zkoumat řád, který mezi lidmi v těchto asociacích existuje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Z celkového souboru právních norem, které tvoří živé právo, </a:t>
            </a:r>
            <a:r>
              <a:rPr lang="cs-CZ" altLang="cs-CZ" sz="2400" dirty="0" smtClean="0"/>
              <a:t>vyděluje </a:t>
            </a:r>
            <a:r>
              <a:rPr lang="cs-CZ" altLang="cs-CZ" sz="2400" dirty="0"/>
              <a:t>druhou skupinu, tzv. „normy rozhodnutí“, které spočívají v normotvorné činnosti státu </a:t>
            </a:r>
          </a:p>
        </p:txBody>
      </p:sp>
    </p:spTree>
    <p:extLst>
      <p:ext uri="{BB962C8B-B14F-4D97-AF65-F5344CB8AC3E}">
        <p14:creationId xmlns:p14="http://schemas.microsoft.com/office/powerpoint/2010/main" val="104880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E.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Ehrlich</a:t>
            </a:r>
            <a:r>
              <a:rPr lang="cs-CZ" altLang="cs-CZ" sz="3200" dirty="0" smtClean="0">
                <a:solidFill>
                  <a:schemeClr val="tx1"/>
                </a:solidFill>
              </a:rPr>
              <a:t> – pojem práva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 smtClean="0"/>
              <a:t>Soukromé </a:t>
            </a:r>
            <a:r>
              <a:rPr lang="cs-CZ" altLang="cs-CZ" sz="2200" dirty="0"/>
              <a:t>právo je právo, které se vytvořilo v asociacích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K tomuto právu se pak připojuje právo druhého řádu, především trestní a procesní, které chrání ono asociacemi vytvořené právo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 smtClean="0"/>
              <a:t>Donucení není </a:t>
            </a:r>
            <a:r>
              <a:rPr lang="cs-CZ" altLang="cs-CZ" sz="2200" dirty="0"/>
              <a:t>závazný, specifický prvek práva </a:t>
            </a:r>
            <a:r>
              <a:rPr lang="cs-CZ" altLang="cs-CZ" sz="2200" dirty="0" smtClean="0"/>
              <a:t>– za normami </a:t>
            </a:r>
            <a:r>
              <a:rPr lang="cs-CZ" altLang="cs-CZ" sz="2200" dirty="0"/>
              <a:t>nestojí státní donucení, ale </a:t>
            </a:r>
            <a:r>
              <a:rPr lang="cs-CZ" altLang="cs-CZ" sz="2200" b="1" dirty="0"/>
              <a:t>společenské donucení</a:t>
            </a:r>
            <a:r>
              <a:rPr lang="cs-CZ" altLang="cs-CZ" sz="2200" dirty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Proti tzv. „</a:t>
            </a:r>
            <a:r>
              <a:rPr lang="cs-CZ" altLang="cs-CZ" sz="2200" b="1" dirty="0"/>
              <a:t>zákonnému právu“</a:t>
            </a:r>
            <a:r>
              <a:rPr lang="cs-CZ" altLang="cs-CZ" sz="2200" dirty="0"/>
              <a:t> (právu formálně a textově zachyceném v právních normách) staví tzv. </a:t>
            </a:r>
            <a:r>
              <a:rPr lang="cs-CZ" altLang="cs-CZ" sz="2200" b="1" dirty="0"/>
              <a:t>„živé právo“ </a:t>
            </a:r>
            <a:r>
              <a:rPr lang="cs-CZ" altLang="cs-CZ" sz="2200" dirty="0"/>
              <a:t>(má být výrazem těch pravidel, které jsou ve společnosti spontánně a fakticky dodržovány) </a:t>
            </a:r>
          </a:p>
        </p:txBody>
      </p:sp>
    </p:spTree>
    <p:extLst>
      <p:ext uri="{BB962C8B-B14F-4D97-AF65-F5344CB8AC3E}">
        <p14:creationId xmlns:p14="http://schemas.microsoft.com/office/powerpoint/2010/main" val="22288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>
                <a:solidFill>
                  <a:schemeClr val="tx1"/>
                </a:solidFill>
              </a:rPr>
              <a:t>Hermann </a:t>
            </a:r>
            <a:r>
              <a:rPr lang="cs-CZ" altLang="cs-CZ" sz="3200" dirty="0" err="1">
                <a:solidFill>
                  <a:schemeClr val="tx1"/>
                </a:solidFill>
              </a:rPr>
              <a:t>Kantorowicz</a:t>
            </a:r>
            <a:r>
              <a:rPr lang="cs-CZ" altLang="cs-CZ" sz="3200" dirty="0">
                <a:solidFill>
                  <a:schemeClr val="tx1"/>
                </a:solidFill>
              </a:rPr>
              <a:t> (1877 – 1940) </a:t>
            </a:r>
          </a:p>
        </p:txBody>
      </p:sp>
      <p:pic>
        <p:nvPicPr>
          <p:cNvPr id="14339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93669" y="2630125"/>
            <a:ext cx="2409251" cy="3231837"/>
          </a:xfrm>
        </p:spPr>
      </p:pic>
      <p:sp>
        <p:nvSpPr>
          <p:cNvPr id="14340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Německý právník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Zastánce teorie volného práva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Po nuceném odchodu z Německa v roce 1933 působil v </a:t>
            </a:r>
            <a:r>
              <a:rPr lang="cs-CZ" altLang="cs-CZ" sz="2600" dirty="0" smtClean="0"/>
              <a:t>Anglii</a:t>
            </a:r>
            <a:endParaRPr lang="cs-CZ" alt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34132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err="1">
                <a:solidFill>
                  <a:schemeClr val="tx1"/>
                </a:solidFill>
              </a:rPr>
              <a:t>Kantorowicz</a:t>
            </a:r>
            <a:r>
              <a:rPr lang="cs-CZ" altLang="cs-CZ" sz="3200" dirty="0">
                <a:solidFill>
                  <a:schemeClr val="tx1"/>
                </a:solidFill>
              </a:rPr>
              <a:t> – teorie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Sociologická jurisprudence pochybovala o logické úplnosti práva – teorie volného práva její existenci popírala vůbec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Tvůrčí soudce osvobozený od „paragrafového práva“ nalézá právo v souladu se spravedlností a ekvitou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Volné právo je právo, která vychází z potřeby společnosti, a proto je nezávislé na státní moci. Může mít dvě formy:</a:t>
            </a:r>
            <a:endParaRPr lang="cs-CZ" altLang="cs-CZ" sz="2300" b="1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100" b="1" dirty="0"/>
              <a:t>individuální volné právo –</a:t>
            </a:r>
            <a:r>
              <a:rPr lang="cs-CZ" altLang="cs-CZ" sz="2100" dirty="0"/>
              <a:t> vzniká jako výsledek uznávání určitých pravidel na základě přesvědčení jednotlivce o jejich závaznosti </a:t>
            </a:r>
            <a:endParaRPr lang="cs-CZ" altLang="cs-CZ" sz="2100" b="1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100" b="1" dirty="0"/>
              <a:t>společenské volné právo – </a:t>
            </a:r>
            <a:r>
              <a:rPr lang="cs-CZ" altLang="cs-CZ" sz="2100" dirty="0"/>
              <a:t>vzniká uznáním platnosti pravidel na základě všeobecného společenského přesvědčení </a:t>
            </a:r>
          </a:p>
        </p:txBody>
      </p:sp>
    </p:spTree>
    <p:extLst>
      <p:ext uri="{BB962C8B-B14F-4D97-AF65-F5344CB8AC3E}">
        <p14:creationId xmlns:p14="http://schemas.microsoft.com/office/powerpoint/2010/main" val="344533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 smtClean="0">
                <a:solidFill>
                  <a:schemeClr val="tx1"/>
                </a:solidFill>
              </a:rPr>
              <a:t>Leon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Petražycki</a:t>
            </a:r>
            <a:r>
              <a:rPr lang="cs-CZ" altLang="cs-CZ" sz="3200" dirty="0" smtClean="0">
                <a:solidFill>
                  <a:schemeClr val="tx1"/>
                </a:solidFill>
              </a:rPr>
              <a:t> (1867 – 1931)</a:t>
            </a:r>
          </a:p>
        </p:txBody>
      </p:sp>
      <p:pic>
        <p:nvPicPr>
          <p:cNvPr id="1638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9602" y="2486029"/>
            <a:ext cx="2253009" cy="3448771"/>
          </a:xfrm>
        </p:spPr>
      </p:pic>
      <p:sp>
        <p:nvSpPr>
          <p:cNvPr id="16388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Polský právní filozof a sociolog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Působil v Petrohradě (1897 – 1918)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Po válce vybudoval katedru sociologie na Právnické fakultě ve Varšavě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45378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Psychologická teorie práva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Východiskem je přesvědčení, že právo není objektivně existující sociální jev – neexistuje ani v psaných normách, ani ve společenském prostředí, ale je obsaženo v „</a:t>
            </a:r>
            <a:r>
              <a:rPr lang="cs-CZ" altLang="cs-CZ" sz="2400" b="1" dirty="0"/>
              <a:t>právní psychice</a:t>
            </a:r>
            <a:r>
              <a:rPr lang="cs-CZ" altLang="cs-CZ" sz="2400" dirty="0"/>
              <a:t>“ (v psychice člověka a jeho emocích)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Rozlišuje: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300" b="1" dirty="0"/>
              <a:t>právo pozitivní</a:t>
            </a:r>
            <a:r>
              <a:rPr lang="cs-CZ" altLang="cs-CZ" sz="2300" dirty="0"/>
              <a:t> (všeobecně uznávané, platné a sankcionované státní mocí)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300" b="1" dirty="0"/>
              <a:t>právo intuitivní</a:t>
            </a:r>
            <a:r>
              <a:rPr lang="cs-CZ" altLang="cs-CZ" sz="2300" dirty="0"/>
              <a:t> (které je výsledkem psychických procesů a přesvědčení každého jedince o správnosti chovat se předepsaným způsobem)</a:t>
            </a:r>
          </a:p>
        </p:txBody>
      </p:sp>
    </p:spTree>
    <p:extLst>
      <p:ext uri="{BB962C8B-B14F-4D97-AF65-F5344CB8AC3E}">
        <p14:creationId xmlns:p14="http://schemas.microsoft.com/office/powerpoint/2010/main" val="113388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Americký právní realismus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Toto hnutí je reakcí na analytický pozitivismus, omezující se na analýzu systému a struktury pozitivního práva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Realistické hnutí naopak obrací svou pozornost na zkoumání realit společnosti v jejich vztahu k právu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Myšlenkovými původci amerického realismu byli dva američtí právníci: </a:t>
            </a:r>
            <a:r>
              <a:rPr lang="cs-CZ" altLang="cs-CZ" sz="2400" b="1" dirty="0"/>
              <a:t>John </a:t>
            </a:r>
            <a:r>
              <a:rPr lang="cs-CZ" altLang="cs-CZ" sz="2400" b="1" dirty="0" err="1"/>
              <a:t>Chipman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Gray</a:t>
            </a:r>
            <a:r>
              <a:rPr lang="cs-CZ" altLang="cs-CZ" sz="2400" b="1" dirty="0"/>
              <a:t> </a:t>
            </a:r>
            <a:r>
              <a:rPr lang="cs-CZ" altLang="cs-CZ" sz="2400" dirty="0"/>
              <a:t>(1839 – 1915)</a:t>
            </a:r>
            <a:r>
              <a:rPr lang="cs-CZ" altLang="cs-CZ" sz="2400" b="1" dirty="0"/>
              <a:t> a Oliver </a:t>
            </a:r>
            <a:r>
              <a:rPr lang="cs-CZ" altLang="cs-CZ" sz="2400" b="1" dirty="0" err="1"/>
              <a:t>Wendell</a:t>
            </a:r>
            <a:r>
              <a:rPr lang="cs-CZ" altLang="cs-CZ" sz="2400" b="1" dirty="0"/>
              <a:t> Holmes</a:t>
            </a:r>
            <a:r>
              <a:rPr lang="cs-CZ" altLang="cs-CZ" sz="2400" dirty="0"/>
              <a:t> (1841 – 1935)</a:t>
            </a:r>
            <a:r>
              <a:rPr lang="cs-CZ" altLang="cs-CZ" sz="2400" b="1" dirty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Postavili do středu práva soudce, a tím současně zdůraznili úlohu osobního faktoru v právním vývoji </a:t>
            </a:r>
          </a:p>
        </p:txBody>
      </p:sp>
    </p:spTree>
    <p:extLst>
      <p:ext uri="{BB962C8B-B14F-4D97-AF65-F5344CB8AC3E}">
        <p14:creationId xmlns:p14="http://schemas.microsoft.com/office/powerpoint/2010/main" val="198963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200" dirty="0">
                <a:solidFill>
                  <a:schemeClr val="tx1"/>
                </a:solidFill>
              </a:rPr>
              <a:t>Karl </a:t>
            </a:r>
            <a:r>
              <a:rPr lang="cs-CZ" altLang="cs-CZ" sz="3200" dirty="0" err="1">
                <a:solidFill>
                  <a:schemeClr val="tx1"/>
                </a:solidFill>
              </a:rPr>
              <a:t>Nickerson</a:t>
            </a:r>
            <a:r>
              <a:rPr lang="cs-CZ" altLang="cs-CZ" sz="3200" dirty="0">
                <a:solidFill>
                  <a:schemeClr val="tx1"/>
                </a:solidFill>
              </a:rPr>
              <a:t> </a:t>
            </a:r>
            <a:r>
              <a:rPr lang="cs-CZ" altLang="cs-CZ" sz="3200" dirty="0" err="1">
                <a:solidFill>
                  <a:schemeClr val="tx1"/>
                </a:solidFill>
              </a:rPr>
              <a:t>Llewellyn</a:t>
            </a:r>
            <a:r>
              <a:rPr lang="cs-CZ" altLang="cs-CZ" sz="3200" dirty="0">
                <a:solidFill>
                  <a:schemeClr val="tx1"/>
                </a:solidFill>
              </a:rPr>
              <a:t> (1893 – 1962) </a:t>
            </a:r>
          </a:p>
        </p:txBody>
      </p:sp>
      <p:pic>
        <p:nvPicPr>
          <p:cNvPr id="19459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53051" y="2558868"/>
            <a:ext cx="2409251" cy="3375932"/>
          </a:xfrm>
        </p:spPr>
      </p:pic>
      <p:sp>
        <p:nvSpPr>
          <p:cNvPr id="19460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Profesor práva na Columbia </a:t>
            </a:r>
            <a:r>
              <a:rPr lang="cs-CZ" altLang="cs-CZ" sz="2600" dirty="0" err="1"/>
              <a:t>Law</a:t>
            </a:r>
            <a:r>
              <a:rPr lang="cs-CZ" altLang="cs-CZ" sz="2600" dirty="0"/>
              <a:t> </a:t>
            </a:r>
            <a:r>
              <a:rPr lang="cs-CZ" altLang="cs-CZ" sz="2600" dirty="0" err="1"/>
              <a:t>School</a:t>
            </a:r>
            <a:r>
              <a:rPr lang="cs-CZ" altLang="cs-CZ" sz="2600" dirty="0"/>
              <a:t> a Chicago </a:t>
            </a:r>
            <a:r>
              <a:rPr lang="cs-CZ" altLang="cs-CZ" sz="2600" dirty="0" err="1"/>
              <a:t>Law</a:t>
            </a:r>
            <a:r>
              <a:rPr lang="cs-CZ" altLang="cs-CZ" sz="2600" dirty="0"/>
              <a:t> </a:t>
            </a:r>
            <a:r>
              <a:rPr lang="cs-CZ" altLang="cs-CZ" sz="2600" dirty="0" err="1"/>
              <a:t>School</a:t>
            </a:r>
            <a:endParaRPr lang="cs-CZ" altLang="cs-CZ" sz="26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Jeden z dvaceti nejcitovanějších amerických právních vědců 20. století</a:t>
            </a:r>
          </a:p>
        </p:txBody>
      </p:sp>
    </p:spTree>
    <p:extLst>
      <p:ext uri="{BB962C8B-B14F-4D97-AF65-F5344CB8AC3E}">
        <p14:creationId xmlns:p14="http://schemas.microsoft.com/office/powerpoint/2010/main" val="426942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>
                <a:solidFill>
                  <a:schemeClr val="tx1"/>
                </a:solidFill>
              </a:rPr>
              <a:t>Karl </a:t>
            </a:r>
            <a:r>
              <a:rPr lang="cs-CZ" altLang="cs-CZ" sz="3200" dirty="0" err="1">
                <a:solidFill>
                  <a:schemeClr val="tx1"/>
                </a:solidFill>
              </a:rPr>
              <a:t>Nickerson</a:t>
            </a:r>
            <a:r>
              <a:rPr lang="cs-CZ" altLang="cs-CZ" sz="3200" dirty="0">
                <a:solidFill>
                  <a:schemeClr val="tx1"/>
                </a:solidFill>
              </a:rPr>
              <a:t> </a:t>
            </a:r>
            <a:r>
              <a:rPr lang="cs-CZ" altLang="cs-CZ" sz="3200" dirty="0" err="1">
                <a:solidFill>
                  <a:schemeClr val="tx1"/>
                </a:solidFill>
              </a:rPr>
              <a:t>Llewellyn</a:t>
            </a:r>
            <a:endParaRPr lang="cs-CZ" altLang="cs-CZ" sz="3200" dirty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Nachází charakteristické rysy realismu především v těchto aspektech: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000" dirty="0"/>
              <a:t>realismus nevytváří školu – je hnutím v myšlení a v práci s právem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000" dirty="0"/>
              <a:t>realismus chápe právo v neustálé změně a jako prostředek ke společenským cílům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000" dirty="0"/>
              <a:t>v pojetí realismu se společnost mění rychleji než právo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000" dirty="0"/>
              <a:t>realismus přijímá pro účely studia a zkoumání práva dočasné oddělení „bytí a </a:t>
            </a:r>
            <a:r>
              <a:rPr lang="cs-CZ" altLang="cs-CZ" sz="2000" dirty="0" err="1"/>
              <a:t>mětí</a:t>
            </a:r>
            <a:r>
              <a:rPr lang="cs-CZ" altLang="cs-CZ" sz="2000" dirty="0"/>
              <a:t>“ – proces zkoumání práva má být pokud možno nedotčen přáními pozorovatele či etickými cíli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000" dirty="0"/>
              <a:t>realismus nedůvěřuje tradičním právním normám a pojmům a definuje pravidla jako „generalizovanou předpověď o tom co soudy učiní“</a:t>
            </a:r>
          </a:p>
        </p:txBody>
      </p:sp>
    </p:spTree>
    <p:extLst>
      <p:ext uri="{BB962C8B-B14F-4D97-AF65-F5344CB8AC3E}">
        <p14:creationId xmlns:p14="http://schemas.microsoft.com/office/powerpoint/2010/main" val="2597549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 err="1" smtClean="0">
                <a:solidFill>
                  <a:schemeClr val="tx1"/>
                </a:solidFill>
              </a:rPr>
              <a:t>Jerome</a:t>
            </a:r>
            <a:r>
              <a:rPr lang="cs-CZ" altLang="cs-CZ" sz="3200" dirty="0" smtClean="0">
                <a:solidFill>
                  <a:schemeClr val="tx1"/>
                </a:solidFill>
              </a:rPr>
              <a:t> Frank (1889 – 1957)</a:t>
            </a:r>
          </a:p>
        </p:txBody>
      </p:sp>
      <p:pic>
        <p:nvPicPr>
          <p:cNvPr id="2150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10871" y="2486029"/>
            <a:ext cx="2834230" cy="3448771"/>
          </a:xfrm>
        </p:spPr>
      </p:pic>
      <p:sp>
        <p:nvSpPr>
          <p:cNvPr id="21508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Profesor práva na </a:t>
            </a:r>
            <a:r>
              <a:rPr lang="cs-CZ" altLang="cs-CZ" sz="2600" dirty="0" err="1" smtClean="0"/>
              <a:t>Yale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Law</a:t>
            </a:r>
            <a:r>
              <a:rPr lang="cs-CZ" altLang="cs-CZ" sz="2600" dirty="0" smtClean="0"/>
              <a:t> </a:t>
            </a:r>
            <a:r>
              <a:rPr lang="cs-CZ" altLang="cs-CZ" sz="2600" dirty="0" err="1" smtClean="0"/>
              <a:t>School</a:t>
            </a:r>
            <a:endParaRPr lang="cs-CZ" altLang="cs-CZ" sz="2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Soudce federálního odvolacího soudu pro druhý obvod</a:t>
            </a:r>
          </a:p>
        </p:txBody>
      </p:sp>
    </p:spTree>
    <p:extLst>
      <p:ext uri="{BB962C8B-B14F-4D97-AF65-F5344CB8AC3E}">
        <p14:creationId xmlns:p14="http://schemas.microsoft.com/office/powerpoint/2010/main" val="348313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Sociologická jurisprudence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Sociologické hnutí v právu je reakcí na právní pozitivizmus, ale </a:t>
            </a:r>
            <a:r>
              <a:rPr lang="cs-CZ" altLang="cs-CZ" sz="2300" dirty="0" smtClean="0"/>
              <a:t>zároveň </a:t>
            </a:r>
            <a:r>
              <a:rPr lang="cs-CZ" altLang="cs-CZ" sz="2300" dirty="0"/>
              <a:t>kritickým zhodnocením přirozenoprávní školy.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Sociologická jurisprudence usiluje o integraci práva a společenských věd s cílem vytvořit podmínky pro to, aby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000" dirty="0"/>
              <a:t>právo přestalo být chápáno jako komplex autoritativních norem (právní pozitivismus) či </a:t>
            </a:r>
            <a:r>
              <a:rPr lang="cs-CZ" altLang="cs-CZ" sz="2000" dirty="0" err="1"/>
              <a:t>kvaziautonomních</a:t>
            </a:r>
            <a:r>
              <a:rPr lang="cs-CZ" altLang="cs-CZ" sz="2000" dirty="0"/>
              <a:t> principů (</a:t>
            </a:r>
            <a:r>
              <a:rPr lang="cs-CZ" altLang="cs-CZ" sz="2000" dirty="0" err="1"/>
              <a:t>iusnaturalismus</a:t>
            </a:r>
            <a:r>
              <a:rPr lang="cs-CZ" altLang="cs-CZ" sz="2000" dirty="0"/>
              <a:t>),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altLang="cs-CZ" sz="2000" dirty="0"/>
              <a:t>ale bylo pojímáno jako společenský fenomén, jako společenská síla fungující v procesu interakce práva a jeho institutů na jedné straně a přístupů, postojů a aktivit lidí řízených právem na druhé straně.</a:t>
            </a:r>
          </a:p>
        </p:txBody>
      </p:sp>
    </p:spTree>
    <p:extLst>
      <p:ext uri="{BB962C8B-B14F-4D97-AF65-F5344CB8AC3E}">
        <p14:creationId xmlns:p14="http://schemas.microsoft.com/office/powerpoint/2010/main" val="244701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err="1" smtClean="0">
                <a:solidFill>
                  <a:schemeClr val="tx1"/>
                </a:solidFill>
              </a:rPr>
              <a:t>Jerome</a:t>
            </a:r>
            <a:r>
              <a:rPr lang="cs-CZ" altLang="cs-CZ" sz="3200" dirty="0" smtClean="0">
                <a:solidFill>
                  <a:schemeClr val="tx1"/>
                </a:solidFill>
              </a:rPr>
              <a:t> Frank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Představitel radikálnějšího směru amerického právního realismu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Sice vidí v právu výsledek rozhodnutí soudů (resp. předvídání tohoto rozhodnutí), ale k možnosti objektivního zjištění pravdy v procesu aplikace práva je skeptický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Jeho teoretickou pozici je možné nazvat „</a:t>
            </a:r>
            <a:r>
              <a:rPr lang="cs-CZ" altLang="cs-CZ" sz="2600" b="1" dirty="0" smtClean="0"/>
              <a:t>právní skepticismus</a:t>
            </a:r>
            <a:r>
              <a:rPr lang="cs-CZ" altLang="cs-CZ" sz="2600" dirty="0" smtClean="0"/>
              <a:t>“. </a:t>
            </a:r>
          </a:p>
        </p:txBody>
      </p:sp>
    </p:spTree>
    <p:extLst>
      <p:ext uri="{BB962C8B-B14F-4D97-AF65-F5344CB8AC3E}">
        <p14:creationId xmlns:p14="http://schemas.microsoft.com/office/powerpoint/2010/main" val="3570272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 err="1" smtClean="0">
                <a:solidFill>
                  <a:schemeClr val="tx1"/>
                </a:solidFill>
              </a:rPr>
              <a:t>Roscoe</a:t>
            </a:r>
            <a:r>
              <a:rPr lang="cs-CZ" altLang="cs-CZ" sz="3200" dirty="0" smtClean="0">
                <a:solidFill>
                  <a:schemeClr val="tx1"/>
                </a:solidFill>
              </a:rPr>
              <a:t>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Pound</a:t>
            </a:r>
            <a:r>
              <a:rPr lang="cs-CZ" altLang="cs-CZ" sz="3200" dirty="0" smtClean="0">
                <a:solidFill>
                  <a:schemeClr val="tx1"/>
                </a:solidFill>
              </a:rPr>
              <a:t> (1870 – 1964) </a:t>
            </a:r>
          </a:p>
        </p:txBody>
      </p:sp>
      <p:pic>
        <p:nvPicPr>
          <p:cNvPr id="23555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10871" y="2356186"/>
            <a:ext cx="2621740" cy="3714792"/>
          </a:xfrm>
        </p:spPr>
      </p:pic>
      <p:sp>
        <p:nvSpPr>
          <p:cNvPr id="2355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Profesor práva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Děkan Harvard </a:t>
            </a:r>
            <a:r>
              <a:rPr lang="cs-CZ" altLang="cs-CZ" sz="2600" dirty="0" err="1"/>
              <a:t>Law</a:t>
            </a:r>
            <a:r>
              <a:rPr lang="cs-CZ" altLang="cs-CZ" sz="2600" dirty="0"/>
              <a:t> </a:t>
            </a:r>
            <a:r>
              <a:rPr lang="cs-CZ" altLang="cs-CZ" sz="2600" dirty="0" err="1"/>
              <a:t>School</a:t>
            </a:r>
            <a:r>
              <a:rPr lang="cs-CZ" altLang="cs-CZ" sz="2600" dirty="0"/>
              <a:t> (1916 </a:t>
            </a:r>
            <a:r>
              <a:rPr lang="cs-CZ" altLang="cs-CZ" sz="2600" dirty="0" smtClean="0"/>
              <a:t>– 1936)</a:t>
            </a:r>
            <a:endParaRPr lang="cs-CZ" altLang="cs-CZ" sz="26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600" dirty="0"/>
              <a:t>Pátý nejcitovanější právní vědec 20. století</a:t>
            </a:r>
          </a:p>
        </p:txBody>
      </p:sp>
    </p:spTree>
    <p:extLst>
      <p:ext uri="{BB962C8B-B14F-4D97-AF65-F5344CB8AC3E}">
        <p14:creationId xmlns:p14="http://schemas.microsoft.com/office/powerpoint/2010/main" val="12111747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err="1" smtClean="0">
                <a:solidFill>
                  <a:schemeClr val="tx1"/>
                </a:solidFill>
              </a:rPr>
              <a:t>Roscoe</a:t>
            </a:r>
            <a:r>
              <a:rPr lang="cs-CZ" altLang="cs-CZ" sz="3200" dirty="0" smtClean="0">
                <a:solidFill>
                  <a:schemeClr val="tx1"/>
                </a:solidFill>
              </a:rPr>
              <a:t>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Pound</a:t>
            </a:r>
            <a:endParaRPr lang="cs-CZ" altLang="cs-CZ" sz="3200" dirty="0" smtClean="0">
              <a:solidFill>
                <a:schemeClr val="tx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Těžiště sociologické jurisprudence spatřuje ve zkoumání toho, jak právo ve společnosti fakticky působí (</a:t>
            </a:r>
            <a:r>
              <a:rPr lang="cs-CZ" altLang="cs-CZ" sz="2300" b="1" dirty="0" err="1"/>
              <a:t>law</a:t>
            </a:r>
            <a:r>
              <a:rPr lang="cs-CZ" altLang="cs-CZ" sz="2300" b="1" dirty="0"/>
              <a:t> in </a:t>
            </a:r>
            <a:r>
              <a:rPr lang="cs-CZ" altLang="cs-CZ" sz="2300" b="1" dirty="0" err="1"/>
              <a:t>action</a:t>
            </a:r>
            <a:r>
              <a:rPr lang="cs-CZ" altLang="cs-CZ" sz="2300" dirty="0"/>
              <a:t>) a nikoli jak je zachyceno v právních textech (</a:t>
            </a:r>
            <a:r>
              <a:rPr lang="cs-CZ" altLang="cs-CZ" sz="2300" b="1" dirty="0" err="1"/>
              <a:t>law</a:t>
            </a:r>
            <a:r>
              <a:rPr lang="cs-CZ" altLang="cs-CZ" sz="2300" b="1" dirty="0"/>
              <a:t> in </a:t>
            </a:r>
            <a:r>
              <a:rPr lang="cs-CZ" altLang="cs-CZ" sz="2300" b="1" dirty="0" err="1"/>
              <a:t>books</a:t>
            </a:r>
            <a:r>
              <a:rPr lang="cs-CZ" altLang="cs-CZ" sz="2300" dirty="0"/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Úkolem právních vědců není debatovat o podstatě práva, ale zkoumat právní pořádek a efektivnost jednotlivých právních institucí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Právo má být jakýmsi „</a:t>
            </a:r>
            <a:r>
              <a:rPr lang="cs-CZ" altLang="cs-CZ" sz="2300" b="1" dirty="0"/>
              <a:t>sociálním inženýrstvím</a:t>
            </a:r>
            <a:r>
              <a:rPr lang="cs-CZ" altLang="cs-CZ" sz="2300" dirty="0"/>
              <a:t>“ –prostředkem k vyvažování skupinových a individuálních zájmů, které spolu soupeří v rámci vymezených základních hodnot dané společnosti</a:t>
            </a:r>
          </a:p>
        </p:txBody>
      </p:sp>
    </p:spTree>
    <p:extLst>
      <p:ext uri="{BB962C8B-B14F-4D97-AF65-F5344CB8AC3E}">
        <p14:creationId xmlns:p14="http://schemas.microsoft.com/office/powerpoint/2010/main" val="1657808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3200" dirty="0">
                <a:solidFill>
                  <a:schemeClr val="tx1"/>
                </a:solidFill>
              </a:rPr>
              <a:t>Hlavní </a:t>
            </a:r>
            <a:r>
              <a:rPr lang="cs-CZ" altLang="cs-CZ" sz="3200" dirty="0" smtClean="0">
                <a:solidFill>
                  <a:schemeClr val="tx1"/>
                </a:solidFill>
              </a:rPr>
              <a:t>ideje</a:t>
            </a:r>
            <a:endParaRPr lang="cs-CZ" altLang="cs-CZ" sz="3200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Odmítá víru v přesvědčení o jedinečnosti práva jako jediné metody společenské kontroly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Odmítá přístup k právu jako uzavřenému logickému systému, v němž správná </a:t>
            </a:r>
            <a:r>
              <a:rPr lang="cs-CZ" altLang="cs-CZ" dirty="0" smtClean="0"/>
              <a:t>rozhodnutí </a:t>
            </a:r>
            <a:r>
              <a:rPr lang="cs-CZ" altLang="cs-CZ" dirty="0"/>
              <a:t>mohou být vyvozena </a:t>
            </a:r>
            <a:r>
              <a:rPr lang="cs-CZ" altLang="cs-CZ" dirty="0" smtClean="0"/>
              <a:t>logicky z předem </a:t>
            </a:r>
            <a:r>
              <a:rPr lang="cs-CZ" altLang="cs-CZ" dirty="0"/>
              <a:t>stanovených norem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Zaujímá relativistické stanovisko k právu – odmítá přesvědčení, že lze nalézt provždy platnou teorii hodnot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Chápe realitu, v níž lidé žijí, za společensky vytvořenou bez přirozeného vodítka pro řešení společenských konfliktů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Je přesvědčena o významu technik jiných společenských věd a jimi zprostředkovaných výzkumech, které mohou napomoci k efektivnější právní vědě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Jeví trvalý zájem o sociální spravedlnost </a:t>
            </a:r>
          </a:p>
        </p:txBody>
      </p:sp>
    </p:spTree>
    <p:extLst>
      <p:ext uri="{BB962C8B-B14F-4D97-AF65-F5344CB8AC3E}">
        <p14:creationId xmlns:p14="http://schemas.microsoft.com/office/powerpoint/2010/main" val="151520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Rudolf von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Ihering</a:t>
            </a:r>
            <a:r>
              <a:rPr lang="cs-CZ" altLang="cs-CZ" sz="3200" dirty="0" smtClean="0">
                <a:solidFill>
                  <a:schemeClr val="tx1"/>
                </a:solidFill>
              </a:rPr>
              <a:t> (1818 – 1892)</a:t>
            </a:r>
          </a:p>
        </p:txBody>
      </p:sp>
      <p:pic>
        <p:nvPicPr>
          <p:cNvPr id="6147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9614" y="2364103"/>
            <a:ext cx="2499872" cy="3698958"/>
          </a:xfrm>
        </p:spPr>
      </p:pic>
      <p:sp>
        <p:nvSpPr>
          <p:cNvPr id="6148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Německý právní filozof a profesor práva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Jeden ze zakladatelů sociologické školy v myšlení o </a:t>
            </a:r>
            <a:r>
              <a:rPr lang="cs-CZ" altLang="cs-CZ" sz="2600" dirty="0" smtClean="0"/>
              <a:t>právu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061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Rudolf von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Ihering</a:t>
            </a:r>
            <a:r>
              <a:rPr lang="cs-CZ" altLang="cs-CZ" sz="3200" dirty="0" smtClean="0">
                <a:solidFill>
                  <a:schemeClr val="tx1"/>
                </a:solidFill>
              </a:rPr>
              <a:t> – dílo 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Základní díla: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600" dirty="0" smtClean="0"/>
              <a:t>Boj o právo,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600" dirty="0" smtClean="0"/>
              <a:t>Účel v právu,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600" dirty="0" smtClean="0"/>
              <a:t>Duch římského práva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Úvahy o vývoji římského práva a římské jurisprudence jej přivedly k odmítnutí pojmové jurisprudence právních pozitivistů  </a:t>
            </a:r>
          </a:p>
        </p:txBody>
      </p:sp>
    </p:spTree>
    <p:extLst>
      <p:ext uri="{BB962C8B-B14F-4D97-AF65-F5344CB8AC3E}">
        <p14:creationId xmlns:p14="http://schemas.microsoft.com/office/powerpoint/2010/main" val="326931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R. von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Ihering</a:t>
            </a:r>
            <a:r>
              <a:rPr lang="cs-CZ" altLang="cs-CZ" sz="3200" dirty="0" smtClean="0">
                <a:solidFill>
                  <a:schemeClr val="tx1"/>
                </a:solidFill>
              </a:rPr>
              <a:t> – účel v právu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Uznání účelu jako univerzálního principu práva tvoří podstatu jeho právní filozofie – </a:t>
            </a:r>
            <a:r>
              <a:rPr lang="cs-CZ" altLang="cs-CZ" sz="2400" b="1" dirty="0"/>
              <a:t>účel je tvůrcem práva</a:t>
            </a:r>
            <a:r>
              <a:rPr lang="cs-CZ" altLang="cs-CZ" sz="2400" dirty="0"/>
              <a:t>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Jurisprudence nespočívá v kultivování právních pojmů, ale v jejich integraci, v jejich včlenění do společenského života tak, aby sloužily praktickým účelům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Účelem práva je zabezpečení klidu, prostředkem práva pak boj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Udržení právního pořádku ve státě není ničím jiným než permanentním bojem proti bezzákonnosti </a:t>
            </a:r>
          </a:p>
        </p:txBody>
      </p:sp>
    </p:spTree>
    <p:extLst>
      <p:ext uri="{BB962C8B-B14F-4D97-AF65-F5344CB8AC3E}">
        <p14:creationId xmlns:p14="http://schemas.microsoft.com/office/powerpoint/2010/main" val="133326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R. von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Ihering</a:t>
            </a:r>
            <a:r>
              <a:rPr lang="cs-CZ" altLang="cs-CZ" sz="3200" dirty="0" smtClean="0">
                <a:solidFill>
                  <a:schemeClr val="tx1"/>
                </a:solidFill>
              </a:rPr>
              <a:t> – pojem práva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b="1" dirty="0" smtClean="0"/>
              <a:t>Donucení</a:t>
            </a:r>
            <a:r>
              <a:rPr lang="cs-CZ" altLang="cs-CZ" sz="2600" dirty="0" smtClean="0"/>
              <a:t> </a:t>
            </a:r>
            <a:r>
              <a:rPr lang="cs-CZ" altLang="cs-CZ" sz="2600" dirty="0"/>
              <a:t>– právo sestává z pravidel stanovených společností, které jsou vynucovány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b="1" dirty="0"/>
              <a:t>Norma</a:t>
            </a:r>
            <a:r>
              <a:rPr lang="cs-CZ" altLang="cs-CZ" sz="2600" dirty="0"/>
              <a:t> – abstraktní imperativ lidského chování 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b="1" dirty="0"/>
              <a:t>Účel </a:t>
            </a:r>
            <a:r>
              <a:rPr lang="cs-CZ" altLang="cs-CZ" sz="2600" dirty="0"/>
              <a:t>– společnost a společenské vztahy spočívají na spojení vlastního zájmu se zájmem druhých </a:t>
            </a:r>
            <a:r>
              <a:rPr lang="cs-CZ" altLang="cs-CZ" sz="2600" dirty="0" smtClean="0"/>
              <a:t>– společnost </a:t>
            </a:r>
            <a:r>
              <a:rPr lang="cs-CZ" altLang="cs-CZ" sz="2600" dirty="0"/>
              <a:t>je tedy účelová organizace k obecnému prospěchu </a:t>
            </a:r>
          </a:p>
        </p:txBody>
      </p:sp>
    </p:spTree>
    <p:extLst>
      <p:ext uri="{BB962C8B-B14F-4D97-AF65-F5344CB8AC3E}">
        <p14:creationId xmlns:p14="http://schemas.microsoft.com/office/powerpoint/2010/main" val="153461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Eugen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Ehrlich</a:t>
            </a:r>
            <a:r>
              <a:rPr lang="cs-CZ" altLang="cs-CZ" sz="3200" dirty="0" smtClean="0">
                <a:solidFill>
                  <a:schemeClr val="tx1"/>
                </a:solidFill>
              </a:rPr>
              <a:t> (1862 – 1922)</a:t>
            </a:r>
          </a:p>
        </p:txBody>
      </p:sp>
      <p:pic>
        <p:nvPicPr>
          <p:cNvPr id="10243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06157" y="2630124"/>
            <a:ext cx="2268634" cy="3160582"/>
          </a:xfrm>
        </p:spPr>
      </p:pic>
      <p:sp>
        <p:nvSpPr>
          <p:cNvPr id="10244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Rakouský právník a právní sociolog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600" dirty="0" smtClean="0"/>
              <a:t>Narodil se a působil v městě Černovice v Bukovině (nejvýchodnější část Rakousko-Uherska)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27858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Eugen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Ehrlich</a:t>
            </a:r>
            <a:r>
              <a:rPr lang="cs-CZ" altLang="cs-CZ" sz="3200" dirty="0" smtClean="0">
                <a:solidFill>
                  <a:schemeClr val="tx1"/>
                </a:solidFill>
              </a:rPr>
              <a:t> – dílo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800" dirty="0" smtClean="0"/>
              <a:t>Hlavní dílo: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800" dirty="0"/>
              <a:t>Základy sociologie práva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800" dirty="0" smtClean="0"/>
              <a:t>Hlavní myšlenka: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cs-CZ" altLang="cs-CZ" sz="2800" dirty="0"/>
              <a:t>Těžiště právního vývoje nespočívá v zákonodárství, ani v právní vědě, ani v soudních rozhodnutích, ale ve společnosti samé.</a:t>
            </a:r>
          </a:p>
        </p:txBody>
      </p:sp>
    </p:spTree>
    <p:extLst>
      <p:ext uri="{BB962C8B-B14F-4D97-AF65-F5344CB8AC3E}">
        <p14:creationId xmlns:p14="http://schemas.microsoft.com/office/powerpoint/2010/main" val="348482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_prezentace_cz_4x3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UP_Prezentace_2.potx" id="{755D0361-9207-4673-B4A5-8DE80FB40899}" vid="{B1A348AD-3F36-40BB-80C1-28390A7D89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UP_prezentace_cz_4x3</Template>
  <TotalTime>24</TotalTime>
  <Words>412</Words>
  <Application>Microsoft Office PowerPoint</Application>
  <PresentationFormat>Vlastní</PresentationFormat>
  <Paragraphs>99</Paragraphs>
  <Slides>22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UP_prezentace_cz_4x3</vt:lpstr>
      <vt:lpstr>Sociologické směry v právu</vt:lpstr>
      <vt:lpstr>Sociologická jurisprudence </vt:lpstr>
      <vt:lpstr>Hlavní ideje</vt:lpstr>
      <vt:lpstr>Rudolf von Ihering (1818 – 1892)</vt:lpstr>
      <vt:lpstr>Rudolf von Ihering – dílo  </vt:lpstr>
      <vt:lpstr>R. von Ihering – účel v právu</vt:lpstr>
      <vt:lpstr>R. von Ihering – pojem práva</vt:lpstr>
      <vt:lpstr>Eugen Ehrlich (1862 – 1922)</vt:lpstr>
      <vt:lpstr>Eugen Ehrlich – dílo </vt:lpstr>
      <vt:lpstr>E. Ehrlich – živé právo</vt:lpstr>
      <vt:lpstr>E. Ehrlich – pojem práva</vt:lpstr>
      <vt:lpstr>Hermann Kantorowicz (1877 – 1940) </vt:lpstr>
      <vt:lpstr>Kantorowicz – teorie </vt:lpstr>
      <vt:lpstr>Leon Petražycki (1867 – 1931)</vt:lpstr>
      <vt:lpstr>Psychologická teorie práva</vt:lpstr>
      <vt:lpstr>Americký právní realismus </vt:lpstr>
      <vt:lpstr>Karl Nickerson Llewellyn (1893 – 1962) </vt:lpstr>
      <vt:lpstr>Karl Nickerson Llewellyn</vt:lpstr>
      <vt:lpstr>Jerome Frank (1889 – 1957)</vt:lpstr>
      <vt:lpstr>Jerome Frank</vt:lpstr>
      <vt:lpstr>Roscoe Pound (1870 – 1964) </vt:lpstr>
      <vt:lpstr>Roscoe Pound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Sociologické směry v právu</dc:title>
  <dc:creator>Osina</dc:creator>
  <cp:lastModifiedBy>Osina</cp:lastModifiedBy>
  <cp:revision>12</cp:revision>
  <dcterms:created xsi:type="dcterms:W3CDTF">2016-03-30T08:42:19Z</dcterms:created>
  <dcterms:modified xsi:type="dcterms:W3CDTF">2016-03-30T09:06:33Z</dcterms:modified>
</cp:coreProperties>
</file>