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8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77" r:id="rId22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30.3.2016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sz="4400" dirty="0">
                <a:solidFill>
                  <a:schemeClr val="tx1"/>
                </a:solidFill>
              </a:rPr>
              <a:t>Totalitní doktríny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Marxistická právní filozofie II.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b="1" dirty="0"/>
              <a:t>Jednota bytí a </a:t>
            </a:r>
            <a:r>
              <a:rPr lang="cs-CZ" altLang="cs-CZ" sz="2500" b="1" dirty="0" err="1"/>
              <a:t>mětí</a:t>
            </a:r>
            <a:r>
              <a:rPr lang="cs-CZ" altLang="cs-CZ" sz="2500" dirty="0"/>
              <a:t> – zákonodárná moc nevytváří zákon, pouze jej odhaluje a formuluje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b="1" dirty="0"/>
              <a:t>Teze o tendenční jednotě práva a morálky</a:t>
            </a:r>
            <a:r>
              <a:rPr lang="cs-CZ" altLang="cs-CZ" sz="2500" dirty="0"/>
              <a:t> – splývá dohromady morální přesvědčení, ekonomické zájmy a případně výkon moci dělnické třídy a jejího státu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b="1" dirty="0"/>
              <a:t>Po uskutečněném přechodu od socialismu ke komunismu stát a právo odumřou</a:t>
            </a:r>
            <a:r>
              <a:rPr lang="cs-CZ" altLang="cs-CZ" sz="2500" dirty="0"/>
              <a:t> – odpadá nutnost existence státu jako organizační formy veřejných záležitostí a s tím také nutnost existence práva – utopická představa</a:t>
            </a:r>
          </a:p>
        </p:txBody>
      </p:sp>
    </p:spTree>
    <p:extLst>
      <p:ext uri="{BB962C8B-B14F-4D97-AF65-F5344CB8AC3E}">
        <p14:creationId xmlns:p14="http://schemas.microsoft.com/office/powerpoint/2010/main" val="36206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Pjotr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Stučka</a:t>
            </a:r>
            <a:r>
              <a:rPr lang="cs-CZ" altLang="cs-CZ" sz="3200" dirty="0" smtClean="0">
                <a:solidFill>
                  <a:schemeClr val="tx1"/>
                </a:solidFill>
              </a:rPr>
              <a:t> (1865 – 1932) </a:t>
            </a:r>
          </a:p>
        </p:txBody>
      </p:sp>
      <p:pic>
        <p:nvPicPr>
          <p:cNvPr id="13315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7738" y="2558868"/>
            <a:ext cx="2474873" cy="3303093"/>
          </a:xfrm>
        </p:spPr>
      </p:pic>
      <p:sp>
        <p:nvSpPr>
          <p:cNvPr id="1331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Původem z Lotyšska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Jeden z duchovních otců sovětského revolučního práva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Ministr spravedlnosti RSFSR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Předseda nejvyššího soudu RSFSR (1923 - 1932)</a:t>
            </a:r>
          </a:p>
        </p:txBody>
      </p:sp>
    </p:spTree>
    <p:extLst>
      <p:ext uri="{BB962C8B-B14F-4D97-AF65-F5344CB8AC3E}">
        <p14:creationId xmlns:p14="http://schemas.microsoft.com/office/powerpoint/2010/main" val="11777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Stučka</a:t>
            </a:r>
            <a:r>
              <a:rPr lang="cs-CZ" altLang="cs-CZ" sz="3200" dirty="0" smtClean="0">
                <a:solidFill>
                  <a:schemeClr val="tx1"/>
                </a:solidFill>
              </a:rPr>
              <a:t> – </a:t>
            </a:r>
            <a:r>
              <a:rPr lang="cs-CZ" altLang="cs-CZ" sz="3200" dirty="0" smtClean="0">
                <a:solidFill>
                  <a:schemeClr val="tx1"/>
                </a:solidFill>
              </a:rPr>
              <a:t>první „sovětská“ teorie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Definice </a:t>
            </a:r>
            <a:r>
              <a:rPr lang="cs-CZ" altLang="cs-CZ" sz="2600" dirty="0" smtClean="0"/>
              <a:t>práva z roku 1919:</a:t>
            </a:r>
            <a:endParaRPr lang="cs-CZ" altLang="cs-CZ" sz="26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600" b="1" dirty="0" smtClean="0"/>
              <a:t>Soustava </a:t>
            </a:r>
            <a:r>
              <a:rPr lang="cs-CZ" altLang="cs-CZ" sz="2600" b="1" dirty="0"/>
              <a:t>společenských vztahů odpovídajících zájmům vládnoucí třídy a chráněných její organizovanou </a:t>
            </a:r>
            <a:r>
              <a:rPr lang="cs-CZ" altLang="cs-CZ" sz="2600" b="1" dirty="0" smtClean="0"/>
              <a:t>silou</a:t>
            </a:r>
            <a:r>
              <a:rPr lang="cs-CZ" altLang="cs-CZ" sz="2600" b="1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Právo je objektivní jev, který existuje nezávisle na pozitivním právu </a:t>
            </a:r>
            <a:endParaRPr lang="cs-CZ" altLang="cs-CZ" sz="26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Dodržování práva je důsledkem logiky sociálních vztahů a jen odvozeně důsledkem státního donucení</a:t>
            </a: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1811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solidFill>
                  <a:schemeClr val="tx1"/>
                </a:solidFill>
              </a:rPr>
              <a:t>Stučka</a:t>
            </a:r>
            <a:r>
              <a:rPr lang="cs-CZ" sz="3200" dirty="0" smtClean="0">
                <a:solidFill>
                  <a:schemeClr val="tx1"/>
                </a:solidFill>
              </a:rPr>
              <a:t> – teorie pro praxi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600" dirty="0" err="1" smtClean="0"/>
              <a:t>Stučkova</a:t>
            </a:r>
            <a:r>
              <a:rPr lang="cs-CZ" sz="2600" dirty="0" smtClean="0"/>
              <a:t> teorie odpovídala potřebám počátku 20. let 20. století v Rusku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600" dirty="0" smtClean="0"/>
              <a:t>Dosavadní právo bylo zrušeno, nové právo existovalo jen v zárodcích – dekrety a „socialistické právní vědomí“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600" dirty="0" smtClean="0"/>
              <a:t>Právo je kontrarevoluční silou, která brzdí přestavbu společnosti</a:t>
            </a:r>
            <a:endParaRPr lang="cs-CZ" sz="2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7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3"/>
          <p:cNvSpPr>
            <a:spLocks noGrp="1"/>
          </p:cNvSpPr>
          <p:nvPr>
            <p:ph type="title"/>
          </p:nvPr>
        </p:nvSpPr>
        <p:spPr>
          <a:xfrm>
            <a:off x="743712" y="1487605"/>
            <a:ext cx="7799600" cy="750627"/>
          </a:xfrm>
        </p:spPr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Jevgenij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Pašukanis</a:t>
            </a:r>
            <a:r>
              <a:rPr lang="cs-CZ" altLang="cs-CZ" sz="3200" dirty="0" smtClean="0">
                <a:solidFill>
                  <a:schemeClr val="tx1"/>
                </a:solidFill>
              </a:rPr>
              <a:t> (1891 – 1937)</a:t>
            </a:r>
          </a:p>
        </p:txBody>
      </p:sp>
      <p:pic>
        <p:nvPicPr>
          <p:cNvPr id="15363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3050" y="2558868"/>
            <a:ext cx="2549869" cy="3303093"/>
          </a:xfrm>
        </p:spPr>
      </p:pic>
      <p:sp>
        <p:nvSpPr>
          <p:cNvPr id="15364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Sovětský právník a teoretik práva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Jeho nejvýznamnějším dílem je spis Obecná teorie práva a marxismus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Roku 1937 popraven jako nepřítel lidu, rehabilitován byl roku 1956</a:t>
            </a:r>
          </a:p>
        </p:txBody>
      </p:sp>
    </p:spTree>
    <p:extLst>
      <p:ext uri="{BB962C8B-B14F-4D97-AF65-F5344CB8AC3E}">
        <p14:creationId xmlns:p14="http://schemas.microsoft.com/office/powerpoint/2010/main" val="8184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Pašukanis</a:t>
            </a:r>
            <a:r>
              <a:rPr lang="cs-CZ" altLang="cs-CZ" sz="3200" dirty="0" smtClean="0">
                <a:solidFill>
                  <a:schemeClr val="tx1"/>
                </a:solidFill>
              </a:rPr>
              <a:t> – směnná teorie </a:t>
            </a:r>
          </a:p>
        </p:txBody>
      </p:sp>
      <p:sp>
        <p:nvSpPr>
          <p:cNvPr id="16387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Rovnocennost </a:t>
            </a:r>
            <a:r>
              <a:rPr lang="cs-CZ" altLang="cs-CZ" sz="2500" dirty="0"/>
              <a:t>založená na výměně zboží (komodit) </a:t>
            </a:r>
            <a:r>
              <a:rPr lang="cs-CZ" altLang="cs-CZ" sz="2500" dirty="0" smtClean="0"/>
              <a:t>je hlavním </a:t>
            </a:r>
            <a:r>
              <a:rPr lang="cs-CZ" altLang="cs-CZ" sz="2500" dirty="0"/>
              <a:t>znakem </a:t>
            </a:r>
            <a:r>
              <a:rPr lang="cs-CZ" altLang="cs-CZ" sz="2500" dirty="0" smtClean="0"/>
              <a:t>práva. Premisy </a:t>
            </a:r>
            <a:r>
              <a:rPr lang="cs-CZ" altLang="cs-CZ" sz="2500" dirty="0"/>
              <a:t>směny jsou přirozenými premisami lidských vztahů.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Protože právo vzniká, rozvíjí se a existuje pouze na základě směny zboží, jedná se o buržoazní institut.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Když získá produkt práce kvalitu zboží a stane se nositelem hodnoty, člověk se stane právním subjektem a stane se nositelem práva. </a:t>
            </a:r>
            <a:endParaRPr lang="cs-CZ" altLang="cs-CZ" sz="2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Proto </a:t>
            </a:r>
            <a:r>
              <a:rPr lang="cs-CZ" altLang="cs-CZ" sz="2500" dirty="0"/>
              <a:t>je veškeré právo soukromé, jelikož vychází ze směny</a:t>
            </a:r>
            <a:r>
              <a:rPr lang="cs-CZ" altLang="cs-CZ" sz="25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Právo historicky začíná v momentu sporu (soudního procesu). Spor je skutečnou příčinou vývoje právní nadstavby.</a:t>
            </a:r>
            <a:endParaRPr lang="cs-CZ" altLang="cs-CZ" sz="2500" dirty="0"/>
          </a:p>
          <a:p>
            <a:endParaRPr lang="cs-CZ" altLang="cs-CZ" sz="2300" dirty="0"/>
          </a:p>
        </p:txBody>
      </p:sp>
    </p:spTree>
    <p:extLst>
      <p:ext uri="{BB962C8B-B14F-4D97-AF65-F5344CB8AC3E}">
        <p14:creationId xmlns:p14="http://schemas.microsoft.com/office/powerpoint/2010/main" val="6876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Pašukanis</a:t>
            </a:r>
            <a:r>
              <a:rPr lang="cs-CZ" altLang="cs-CZ" sz="3200" dirty="0" smtClean="0">
                <a:solidFill>
                  <a:schemeClr val="tx1"/>
                </a:solidFill>
              </a:rPr>
              <a:t> – odumření práva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200" dirty="0"/>
              <a:t>Buržoazní právo je nejrozvinutějším a historicky posledním typem práva, nejedná se ale o ideál, na jehož základě by se mělo vytvářet právo nové, lepší – má odumřít.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200" dirty="0"/>
              <a:t>Odumírání je charakterizováno jako </a:t>
            </a:r>
            <a:r>
              <a:rPr lang="cs-CZ" altLang="cs-CZ" sz="2200" b="1" dirty="0"/>
              <a:t>vytěsnění směny </a:t>
            </a:r>
            <a:r>
              <a:rPr lang="cs-CZ" altLang="cs-CZ" sz="2200" dirty="0"/>
              <a:t>a tím právních vztahů mezi podniky plánovaným hospodářstvím.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200" dirty="0"/>
              <a:t>Dosažení komunismu znamená odumření práva, tedy jeho zmizení ze všech společenských vztahů.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200" dirty="0"/>
              <a:t>Přechod ke komunismu není přechod k novému právu, ale zbavení se ho. S tím zmizí i stát – ne s likvidací tříd, ale teprve až práce nebude životním prostředkem, ale potřebou.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altLang="cs-CZ" sz="2200" dirty="0"/>
          </a:p>
          <a:p>
            <a:endParaRPr lang="cs-CZ" altLang="cs-CZ" sz="2300" dirty="0"/>
          </a:p>
        </p:txBody>
      </p:sp>
    </p:spTree>
    <p:extLst>
      <p:ext uri="{BB962C8B-B14F-4D97-AF65-F5344CB8AC3E}">
        <p14:creationId xmlns:p14="http://schemas.microsoft.com/office/powerpoint/2010/main" val="28970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Pašukanis</a:t>
            </a:r>
            <a:r>
              <a:rPr lang="cs-CZ" altLang="cs-CZ" sz="3200" dirty="0" smtClean="0">
                <a:solidFill>
                  <a:schemeClr val="tx1"/>
                </a:solidFill>
              </a:rPr>
              <a:t> – odchylka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100" dirty="0"/>
              <a:t>Ortodoxní komunistická koncepce považuje právo za výraz vůle vládnoucí třídy – </a:t>
            </a:r>
            <a:r>
              <a:rPr lang="cs-CZ" altLang="cs-CZ" sz="2100" dirty="0" err="1"/>
              <a:t>Pašukanis</a:t>
            </a:r>
            <a:r>
              <a:rPr lang="cs-CZ" altLang="cs-CZ" sz="2100" dirty="0"/>
              <a:t> se odchýlil od přijímané doktríny.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100" dirty="0"/>
              <a:t>Tvrdil, že tento pohled na právo byl jenom určitá banalita, která nedokázala odhalit skutečnou podstatu fenoménu práva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100" dirty="0"/>
              <a:t>Právo je sice postaveno na ideologických procesech, ale i objektivních sociálních vztazích.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100" dirty="0"/>
              <a:t>Ostře se postavil proti </a:t>
            </a:r>
            <a:r>
              <a:rPr lang="cs-CZ" altLang="cs-CZ" sz="2100" dirty="0" err="1"/>
              <a:t>Stučkově</a:t>
            </a:r>
            <a:r>
              <a:rPr lang="cs-CZ" altLang="cs-CZ" sz="2100" dirty="0"/>
              <a:t> definici pojímající právo jako systém vztahů korespondující se zájmy vládnoucí třídy a který tuto třídu chrání organizovanou silou.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100" dirty="0"/>
              <a:t>Směnná teorie se též vymezovala proti normativismu – právo není jen souborem pravidel, ale vychází ze sociálních vztahů.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9644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Andrej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Vyšinskij</a:t>
            </a:r>
            <a:r>
              <a:rPr lang="cs-CZ" altLang="cs-CZ" sz="3200" dirty="0" smtClean="0">
                <a:solidFill>
                  <a:schemeClr val="tx1"/>
                </a:solidFill>
              </a:rPr>
              <a:t> (1883 – 1954)</a:t>
            </a:r>
          </a:p>
        </p:txBody>
      </p:sp>
      <p:pic>
        <p:nvPicPr>
          <p:cNvPr id="19459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7115" y="2486030"/>
            <a:ext cx="2585804" cy="3520027"/>
          </a:xfrm>
        </p:spPr>
      </p:pic>
      <p:sp>
        <p:nvSpPr>
          <p:cNvPr id="19460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Sovětský právník, politik a diplomat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Generální prokurátor SSSR (</a:t>
            </a:r>
            <a:r>
              <a:rPr lang="cs-CZ" altLang="cs-CZ" sz="2300" dirty="0" smtClean="0"/>
              <a:t>1935 – 1938</a:t>
            </a:r>
            <a:r>
              <a:rPr lang="cs-CZ" altLang="cs-CZ" sz="2300" dirty="0"/>
              <a:t>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Ministr zahraničních věcí (</a:t>
            </a:r>
            <a:r>
              <a:rPr lang="cs-CZ" altLang="cs-CZ" sz="2300" dirty="0" smtClean="0"/>
              <a:t>1949 – 1953</a:t>
            </a:r>
            <a:r>
              <a:rPr lang="cs-CZ" altLang="cs-CZ" sz="2300" dirty="0"/>
              <a:t>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Proslul svým postulátem, že korunní důkaz je samotné přiznání obžalovaného</a:t>
            </a:r>
          </a:p>
        </p:txBody>
      </p:sp>
    </p:spTree>
    <p:extLst>
      <p:ext uri="{BB962C8B-B14F-4D97-AF65-F5344CB8AC3E}">
        <p14:creationId xmlns:p14="http://schemas.microsoft.com/office/powerpoint/2010/main" val="2208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Instrumentální přístup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Vidí v právu pouze </a:t>
            </a:r>
            <a:r>
              <a:rPr lang="cs-CZ" altLang="cs-CZ" sz="2500" b="1" dirty="0"/>
              <a:t>nástroj </a:t>
            </a:r>
            <a:r>
              <a:rPr lang="cs-CZ" altLang="cs-CZ" sz="2500" b="1" dirty="0" smtClean="0"/>
              <a:t>kontroly</a:t>
            </a:r>
            <a:r>
              <a:rPr lang="cs-CZ" altLang="cs-CZ" sz="2500" dirty="0" smtClean="0"/>
              <a:t>, který</a:t>
            </a:r>
            <a:r>
              <a:rPr lang="cs-CZ" altLang="cs-CZ" sz="2500" b="1" dirty="0" smtClean="0"/>
              <a:t> </a:t>
            </a:r>
            <a:r>
              <a:rPr lang="cs-CZ" altLang="cs-CZ" sz="2500" dirty="0" smtClean="0"/>
              <a:t>slouží </a:t>
            </a:r>
            <a:r>
              <a:rPr lang="cs-CZ" altLang="cs-CZ" sz="2500" dirty="0"/>
              <a:t>vládnoucí </a:t>
            </a:r>
            <a:r>
              <a:rPr lang="cs-CZ" altLang="cs-CZ" sz="2500" dirty="0" smtClean="0"/>
              <a:t>třídě:</a:t>
            </a:r>
            <a:endParaRPr lang="cs-CZ" altLang="cs-CZ" sz="25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/>
              <a:t>„Právo je souhrnem pravidel chování, </a:t>
            </a:r>
            <a:endParaRPr lang="cs-CZ" alt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 smtClean="0"/>
              <a:t>vyjadřujících </a:t>
            </a:r>
            <a:r>
              <a:rPr lang="cs-CZ" altLang="cs-CZ" sz="2300" dirty="0"/>
              <a:t>vůli vládnoucí třídy, </a:t>
            </a:r>
            <a:endParaRPr lang="cs-CZ" alt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 smtClean="0"/>
              <a:t>stanovených </a:t>
            </a:r>
            <a:r>
              <a:rPr lang="cs-CZ" altLang="cs-CZ" sz="2300" dirty="0"/>
              <a:t>zákonným způsobem, </a:t>
            </a:r>
            <a:endParaRPr lang="cs-CZ" alt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 smtClean="0"/>
              <a:t>jakož </a:t>
            </a:r>
            <a:r>
              <a:rPr lang="cs-CZ" altLang="cs-CZ" sz="2300" dirty="0"/>
              <a:t>i obyčejů a pravidel </a:t>
            </a:r>
            <a:r>
              <a:rPr lang="cs-CZ" altLang="cs-CZ" sz="2300" dirty="0" smtClean="0"/>
              <a:t>soužití, potvrzených </a:t>
            </a:r>
            <a:r>
              <a:rPr lang="cs-CZ" altLang="cs-CZ" sz="2300" dirty="0"/>
              <a:t>státní mocí, </a:t>
            </a:r>
            <a:endParaRPr lang="cs-CZ" alt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 smtClean="0"/>
              <a:t>jejichž </a:t>
            </a:r>
            <a:r>
              <a:rPr lang="cs-CZ" altLang="cs-CZ" sz="2300" dirty="0"/>
              <a:t>užívání je zajištěno donucovací státní mocí </a:t>
            </a:r>
            <a:endParaRPr lang="cs-CZ" alt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 smtClean="0"/>
              <a:t>za </a:t>
            </a:r>
            <a:r>
              <a:rPr lang="cs-CZ" altLang="cs-CZ" sz="2300" dirty="0"/>
              <a:t>účelem ochrany, upevnění a rozvoje společenských vztahů, které prospívají a vyhovují vládnoucí třídě.“ </a:t>
            </a:r>
          </a:p>
        </p:txBody>
      </p:sp>
    </p:spTree>
    <p:extLst>
      <p:ext uri="{BB962C8B-B14F-4D97-AF65-F5344CB8AC3E}">
        <p14:creationId xmlns:p14="http://schemas.microsoft.com/office/powerpoint/2010/main" val="21342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Fašistická právní filozofie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Stát, jeho zřízení, vztah k jiným organizacím a k jednotlivcům tvořil důležitý prvek ideologie fašismu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Vůdci i jejich fašistické ideologie se vyznačovali hlubokým pohrdáním institutem práva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Otevřeně preferovali účinné jednání, čin, aktivismus</a:t>
            </a:r>
          </a:p>
        </p:txBody>
      </p:sp>
    </p:spTree>
    <p:extLst>
      <p:ext uri="{BB962C8B-B14F-4D97-AF65-F5344CB8AC3E}">
        <p14:creationId xmlns:p14="http://schemas.microsoft.com/office/powerpoint/2010/main" val="20894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Kritika </a:t>
            </a:r>
            <a:r>
              <a:rPr lang="cs-CZ" sz="3200" dirty="0" err="1" smtClean="0">
                <a:solidFill>
                  <a:schemeClr val="tx1"/>
                </a:solidFill>
              </a:rPr>
              <a:t>Stučky</a:t>
            </a:r>
            <a:r>
              <a:rPr lang="cs-CZ" sz="3200" dirty="0" smtClean="0">
                <a:solidFill>
                  <a:schemeClr val="tx1"/>
                </a:solidFill>
              </a:rPr>
              <a:t> a </a:t>
            </a:r>
            <a:r>
              <a:rPr lang="cs-CZ" sz="3200" dirty="0" err="1" smtClean="0">
                <a:solidFill>
                  <a:schemeClr val="tx1"/>
                </a:solidFill>
              </a:rPr>
              <a:t>Pašukanise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Právo není soustavou společenských poměrů, ani formou výrobních poměrů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Odumření práva může nastat až na nejvyšším stupni vývoje komunismu (celá planeta bude ovládnuta komunistickými režimy)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Do té doby je v rámci diktatury proletariátu právo nástrojem boje s kapitalismem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332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Nacistický a marxistický přístup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Rasový princip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Pohrdání právem a právní vědou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Důraz na obsahovou stránku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Právo je prostředek legitimace moci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Třídní princip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Právo je účelový nástroj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Objektivní charakter práva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Právo je prostředek legitimace moci</a:t>
            </a:r>
          </a:p>
        </p:txBody>
      </p:sp>
    </p:spTree>
    <p:extLst>
      <p:ext uri="{BB962C8B-B14F-4D97-AF65-F5344CB8AC3E}">
        <p14:creationId xmlns:p14="http://schemas.microsoft.com/office/powerpoint/2010/main" val="21317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Carl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Schmitt</a:t>
            </a:r>
            <a:r>
              <a:rPr lang="cs-CZ" altLang="cs-CZ" sz="3200" dirty="0" smtClean="0">
                <a:solidFill>
                  <a:schemeClr val="tx1"/>
                </a:solidFill>
              </a:rPr>
              <a:t> (1888 – 1975)</a:t>
            </a:r>
          </a:p>
        </p:txBody>
      </p:sp>
      <p:pic>
        <p:nvPicPr>
          <p:cNvPr id="5123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3669" y="2558868"/>
            <a:ext cx="2409251" cy="3375932"/>
          </a:xfrm>
        </p:spPr>
      </p:pic>
      <p:sp>
        <p:nvSpPr>
          <p:cNvPr id="5124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Německý právní a politický teoretik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V roce 1933 vstoupil do NSDAP a angažoval se jako nacistický politický teoretik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Po válce byl zatčen a odešel do ústraní </a:t>
            </a:r>
          </a:p>
        </p:txBody>
      </p:sp>
    </p:spTree>
    <p:extLst>
      <p:ext uri="{BB962C8B-B14F-4D97-AF65-F5344CB8AC3E}">
        <p14:creationId xmlns:p14="http://schemas.microsoft.com/office/powerpoint/2010/main" val="621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Carl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Schmitt</a:t>
            </a:r>
            <a:r>
              <a:rPr lang="cs-CZ" altLang="cs-CZ" sz="3200" dirty="0" smtClean="0">
                <a:solidFill>
                  <a:schemeClr val="tx1"/>
                </a:solidFill>
              </a:rPr>
              <a:t> – teorie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Odvolával se na myšlenkové tradice Machiavelliho a Hobbese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Stát by měl být výrazem jednoty společenství, které je v něm zorganizováno proti nepřátelům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Suverenita státu vylučuje podléhání právu – idea právního státu nemůže být v praxi aplikována, jestliže by to přímo ohrožovalo existenci státu </a:t>
            </a:r>
          </a:p>
        </p:txBody>
      </p:sp>
    </p:spTree>
    <p:extLst>
      <p:ext uri="{BB962C8B-B14F-4D97-AF65-F5344CB8AC3E}">
        <p14:creationId xmlns:p14="http://schemas.microsoft.com/office/powerpoint/2010/main" val="36772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Právní věda v nacistickém Německu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Nacistické právní myšlení se v mnoha směrech odchýlilo od konceptů tradiční právní nauky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Právní věda se především toužila </a:t>
            </a:r>
            <a:r>
              <a:rPr lang="cs-CZ" altLang="cs-CZ" sz="2500" b="1" dirty="0"/>
              <a:t>vypořádat s ideou právního státu</a:t>
            </a:r>
            <a:r>
              <a:rPr lang="cs-CZ" altLang="cs-CZ" sz="2500" dirty="0"/>
              <a:t>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Vůči právu pozitivnímu, chápanému jako právo obsažené v zákonech, byl do protikladu stavěn konkrétní právní pořádek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„</a:t>
            </a:r>
            <a:r>
              <a:rPr lang="cs-CZ" altLang="cs-CZ" sz="2500" b="1" dirty="0"/>
              <a:t>Pramenem práva není ve skutečnosti zákon, ale duch národa</a:t>
            </a:r>
            <a:r>
              <a:rPr lang="cs-CZ" altLang="cs-CZ" sz="2500" dirty="0"/>
              <a:t>.“ </a:t>
            </a:r>
          </a:p>
        </p:txBody>
      </p:sp>
    </p:spTree>
    <p:extLst>
      <p:ext uri="{BB962C8B-B14F-4D97-AF65-F5344CB8AC3E}">
        <p14:creationId xmlns:p14="http://schemas.microsoft.com/office/powerpoint/2010/main" val="30175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chemeClr val="tx1"/>
                </a:solidFill>
              </a:rPr>
              <a:t>Koncepce práva jako politického rozhodnutí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Princip „kdo má moc, ten tvoří právo“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Vůle vůdce byla právem, i když byla vyjádřena neformálním způsobem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Nacismus vytvořil svébytný systém tzv. </a:t>
            </a:r>
            <a:r>
              <a:rPr lang="cs-CZ" altLang="cs-CZ" sz="2500" b="1" dirty="0"/>
              <a:t>vůdcovského státu</a:t>
            </a:r>
            <a:r>
              <a:rPr lang="cs-CZ" altLang="cs-CZ" sz="2500" dirty="0"/>
              <a:t>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Byla překonána dělba moci v horizontálním smyslu – legislativa a exekutiva se sjednotila v rukou vůdce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Byla také eliminována dělba moci ve vertikálním smyslu </a:t>
            </a:r>
          </a:p>
        </p:txBody>
      </p:sp>
    </p:spTree>
    <p:extLst>
      <p:ext uri="{BB962C8B-B14F-4D97-AF65-F5344CB8AC3E}">
        <p14:creationId xmlns:p14="http://schemas.microsoft.com/office/powerpoint/2010/main" val="7136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Prameny práva – genetické hledisko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b="1" dirty="0" smtClean="0"/>
              <a:t>Prvotní pramen práva</a:t>
            </a:r>
            <a:r>
              <a:rPr lang="cs-CZ" altLang="cs-CZ" sz="2600" dirty="0" smtClean="0"/>
              <a:t> </a:t>
            </a:r>
            <a:r>
              <a:rPr lang="cs-CZ" altLang="cs-CZ" sz="2600" dirty="0" smtClean="0"/>
              <a:t>– rasově podmíněný </a:t>
            </a:r>
            <a:r>
              <a:rPr lang="cs-CZ" altLang="cs-CZ" sz="2600" dirty="0" smtClean="0"/>
              <a:t>právní cit panující v určité společnosti </a:t>
            </a:r>
            <a:r>
              <a:rPr lang="cs-CZ" altLang="cs-CZ" sz="2600" dirty="0" smtClean="0"/>
              <a:t>– právo tvoří </a:t>
            </a:r>
            <a:r>
              <a:rPr lang="cs-CZ" altLang="cs-CZ" sz="2600" dirty="0" smtClean="0"/>
              <a:t>pouze panující právní cit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b="1" dirty="0" smtClean="0"/>
              <a:t>Prameny práva zjeveného</a:t>
            </a:r>
            <a:r>
              <a:rPr lang="cs-CZ" altLang="cs-CZ" sz="2600" dirty="0" smtClean="0"/>
              <a:t>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400" b="1" dirty="0" smtClean="0"/>
              <a:t>Právo projevené</a:t>
            </a:r>
            <a:r>
              <a:rPr lang="cs-CZ" altLang="cs-CZ" sz="2400" dirty="0" smtClean="0"/>
              <a:t> – normativní síla skutečnosti, formální rozkaz politického vedení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400" b="1" dirty="0" smtClean="0"/>
              <a:t>Doplňování práva</a:t>
            </a:r>
            <a:r>
              <a:rPr lang="cs-CZ" altLang="cs-CZ" sz="2400" dirty="0" smtClean="0"/>
              <a:t> – nepřipouští mezery v právu, protože tam, kde mlčí zákon, lze vždy najít odpověď v duchu národa </a:t>
            </a:r>
          </a:p>
        </p:txBody>
      </p:sp>
    </p:spTree>
    <p:extLst>
      <p:ext uri="{BB962C8B-B14F-4D97-AF65-F5344CB8AC3E}">
        <p14:creationId xmlns:p14="http://schemas.microsoft.com/office/powerpoint/2010/main" val="38038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Prameny práva – statické hledisko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 smtClean="0"/>
              <a:t>Právo vrozené</a:t>
            </a:r>
            <a:r>
              <a:rPr lang="cs-CZ" altLang="cs-CZ" sz="2600" dirty="0" smtClean="0"/>
              <a:t> </a:t>
            </a:r>
            <a:r>
              <a:rPr lang="cs-CZ" altLang="cs-CZ" sz="2600" dirty="0" smtClean="0"/>
              <a:t>– obecné přesvědčení </a:t>
            </a:r>
            <a:r>
              <a:rPr lang="cs-CZ" altLang="cs-CZ" sz="2600" dirty="0" smtClean="0"/>
              <a:t>lidu o správnosti, které najdeme v duši lidu nebo duši rasy </a:t>
            </a:r>
            <a:r>
              <a:rPr lang="cs-CZ" altLang="cs-CZ" sz="2600" dirty="0" smtClean="0"/>
              <a:t>– vyplývá z</a:t>
            </a:r>
            <a:r>
              <a:rPr lang="cs-CZ" altLang="cs-CZ" sz="2600" dirty="0" smtClean="0"/>
              <a:t> přírodou daných sociálních instinktů lidí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 smtClean="0"/>
              <a:t>Právo dané </a:t>
            </a:r>
            <a:r>
              <a:rPr lang="cs-CZ" altLang="cs-CZ" sz="2600" dirty="0" smtClean="0"/>
              <a:t>– zákony a </a:t>
            </a:r>
            <a:r>
              <a:rPr lang="cs-CZ" altLang="cs-CZ" sz="2600" dirty="0" smtClean="0"/>
              <a:t>jiné právní normy, ale dají se zde zahrnout také rozsudky, smlouvy </a:t>
            </a:r>
            <a:r>
              <a:rPr lang="cs-CZ" altLang="cs-CZ" sz="2600" dirty="0" smtClean="0"/>
              <a:t>– pokud právo </a:t>
            </a:r>
            <a:r>
              <a:rPr lang="cs-CZ" altLang="cs-CZ" sz="2600" dirty="0" smtClean="0"/>
              <a:t>dané právu vrozenému odporuje, má přednost právo vrozené</a:t>
            </a:r>
          </a:p>
        </p:txBody>
      </p:sp>
    </p:spTree>
    <p:extLst>
      <p:ext uri="{BB962C8B-B14F-4D97-AF65-F5344CB8AC3E}">
        <p14:creationId xmlns:p14="http://schemas.microsoft.com/office/powerpoint/2010/main" val="33217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Marxistická právní filozofie I.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Právo má třídní charakter</a:t>
            </a:r>
            <a:r>
              <a:rPr lang="cs-CZ" altLang="cs-CZ" sz="2400" dirty="0"/>
              <a:t> – je tedy produktem a mocenským nástrojem třídy, která právě teď vládne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Právo patří k ideologické a institucionální nadstavbě společnosti</a:t>
            </a:r>
            <a:r>
              <a:rPr lang="cs-CZ" altLang="cs-CZ" sz="2400" dirty="0"/>
              <a:t> – stát a právo jsou ekonomicko-společensky podmíněné jevy soudobého třídního postavení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Právo vychází z proletářské revoluce</a:t>
            </a:r>
            <a:r>
              <a:rPr lang="cs-CZ" altLang="cs-CZ" sz="2400" dirty="0"/>
              <a:t> – právo kapitalistického státu nemůže být odstraněno reformním zákonodárstvím, ale pouze rozsáhlou sociální proletářskou revolucí </a:t>
            </a:r>
          </a:p>
        </p:txBody>
      </p:sp>
    </p:spTree>
    <p:extLst>
      <p:ext uri="{BB962C8B-B14F-4D97-AF65-F5344CB8AC3E}">
        <p14:creationId xmlns:p14="http://schemas.microsoft.com/office/powerpoint/2010/main" val="21747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242</TotalTime>
  <Words>833</Words>
  <Application>Microsoft Office PowerPoint</Application>
  <PresentationFormat>Vlastní</PresentationFormat>
  <Paragraphs>102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UP_prezentace_cz_4x3</vt:lpstr>
      <vt:lpstr>Totalitní doktríny</vt:lpstr>
      <vt:lpstr>Fašistická právní filozofie</vt:lpstr>
      <vt:lpstr>Carl Schmitt (1888 – 1975)</vt:lpstr>
      <vt:lpstr>Carl Schmitt – teorie </vt:lpstr>
      <vt:lpstr>Právní věda v nacistickém Německu</vt:lpstr>
      <vt:lpstr>Koncepce práva jako politického rozhodnutí </vt:lpstr>
      <vt:lpstr>Prameny práva – genetické hledisko</vt:lpstr>
      <vt:lpstr>Prameny práva – statické hledisko</vt:lpstr>
      <vt:lpstr>Marxistická právní filozofie I.</vt:lpstr>
      <vt:lpstr>Marxistická právní filozofie II.</vt:lpstr>
      <vt:lpstr>Pjotr Stučka (1865 – 1932) </vt:lpstr>
      <vt:lpstr>Stučka – první „sovětská“ teorie</vt:lpstr>
      <vt:lpstr>Stučka – teorie pro praxi</vt:lpstr>
      <vt:lpstr>Jevgenij Pašukanis (1891 – 1937)</vt:lpstr>
      <vt:lpstr>Pašukanis – směnná teorie </vt:lpstr>
      <vt:lpstr>Pašukanis – odumření práva</vt:lpstr>
      <vt:lpstr>Pašukanis – odchylka</vt:lpstr>
      <vt:lpstr>Andrej Vyšinskij (1883 – 1954)</vt:lpstr>
      <vt:lpstr>Instrumentální přístup </vt:lpstr>
      <vt:lpstr>Kritika Stučky a Pašukanise</vt:lpstr>
      <vt:lpstr>Nacistický a marxistický přístup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Totalitní doktríny</dc:title>
  <dc:creator>Osina</dc:creator>
  <cp:lastModifiedBy>Osina</cp:lastModifiedBy>
  <cp:revision>16</cp:revision>
  <dcterms:created xsi:type="dcterms:W3CDTF">2016-03-30T09:25:23Z</dcterms:created>
  <dcterms:modified xsi:type="dcterms:W3CDTF">2016-03-30T13:28:05Z</dcterms:modified>
</cp:coreProperties>
</file>