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8" r:id="rId14"/>
    <p:sldId id="271" r:id="rId15"/>
    <p:sldId id="272" r:id="rId16"/>
    <p:sldId id="273" r:id="rId17"/>
    <p:sldId id="274" r:id="rId18"/>
    <p:sldId id="275" r:id="rId19"/>
    <p:sldId id="276" r:id="rId20"/>
    <p:sldId id="279" r:id="rId21"/>
    <p:sldId id="277" r:id="rId22"/>
  </p:sldIdLst>
  <p:sldSz cx="8999538" cy="6840538"/>
  <p:notesSz cx="6858000" cy="9144000"/>
  <p:defaultTextStyle>
    <a:defPPr>
      <a:defRPr lang="cs-CZ"/>
    </a:defPPr>
    <a:lvl1pPr marL="0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1pPr>
    <a:lvl2pPr marL="452537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2pPr>
    <a:lvl3pPr marL="905073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3pPr>
    <a:lvl4pPr marL="1357610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4pPr>
    <a:lvl5pPr marL="1810146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5pPr>
    <a:lvl6pPr marL="2262683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6pPr>
    <a:lvl7pPr marL="2715219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7pPr>
    <a:lvl8pPr marL="3167756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8pPr>
    <a:lvl9pPr marL="3620292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-1320" y="-102"/>
      </p:cViewPr>
      <p:guideLst>
        <p:guide orient="horz" pos="2154"/>
        <p:guide pos="283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DC1901-92BB-4FDD-BA03-8B5D36861ACA}" type="datetimeFigureOut">
              <a:rPr lang="cs-CZ" smtClean="0"/>
              <a:t>30.3.2016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98588" y="1143000"/>
            <a:ext cx="40608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8EE4EC-FC1D-4A5C-A5BA-DA124659C1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4033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EE4EC-FC1D-4A5C-A5BA-DA124659C1D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231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80000" y="6450675"/>
            <a:ext cx="6840000" cy="216000"/>
          </a:xfrm>
        </p:spPr>
        <p:txBody>
          <a:bodyPr/>
          <a:lstStyle/>
          <a:p>
            <a:pPr algn="ctr"/>
            <a:r>
              <a:rPr lang="cs-CZ" dirty="0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699" y="2904775"/>
            <a:ext cx="3342139" cy="1030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570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1980001"/>
            <a:ext cx="7560000" cy="1612866"/>
          </a:xfrm>
        </p:spPr>
        <p:txBody>
          <a:bodyPr anchor="t">
            <a:normAutofit/>
          </a:bodyPr>
          <a:lstStyle>
            <a:lvl1pPr algn="l">
              <a:defRPr sz="2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3592866"/>
            <a:ext cx="7560000" cy="1552712"/>
          </a:xfrm>
        </p:spPr>
        <p:txBody>
          <a:bodyPr/>
          <a:lstStyle>
            <a:lvl1pPr marL="0" indent="0" algn="l">
              <a:buNone/>
              <a:defRPr sz="2362">
                <a:solidFill>
                  <a:schemeClr val="accent2"/>
                </a:solidFill>
              </a:defRPr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721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4380949"/>
            <a:ext cx="7560000" cy="982528"/>
          </a:xfrm>
        </p:spPr>
        <p:txBody>
          <a:bodyPr anchor="t">
            <a:normAutofit/>
          </a:bodyPr>
          <a:lstStyle>
            <a:lvl1pPr algn="ctr">
              <a:defRPr sz="2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5363477"/>
            <a:ext cx="7560000" cy="945883"/>
          </a:xfrm>
        </p:spPr>
        <p:txBody>
          <a:bodyPr/>
          <a:lstStyle>
            <a:lvl1pPr marL="0" indent="0" algn="ctr">
              <a:buNone/>
              <a:defRPr sz="2362">
                <a:solidFill>
                  <a:schemeClr val="accent2"/>
                </a:solidFill>
              </a:defRPr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80000" y="6450675"/>
            <a:ext cx="6840000" cy="216000"/>
          </a:xfrm>
        </p:spPr>
        <p:txBody>
          <a:bodyPr/>
          <a:lstStyle/>
          <a:p>
            <a:pPr algn="ctr"/>
            <a:r>
              <a:rPr lang="cs-CZ" dirty="0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915" y="1260000"/>
            <a:ext cx="2203708" cy="1826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240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349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462400"/>
            <a:ext cx="3622702" cy="3898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7298" y="2462400"/>
            <a:ext cx="3622702" cy="3898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382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7560000" cy="748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368800"/>
            <a:ext cx="3621600" cy="693376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3151650"/>
            <a:ext cx="3621600" cy="32095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8400" y="2368800"/>
            <a:ext cx="3621600" cy="693376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400" y="3151650"/>
            <a:ext cx="3621600" cy="32095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27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472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11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3004102" cy="748800"/>
          </a:xfrm>
        </p:spPr>
        <p:txBody>
          <a:bodyPr anchor="b">
            <a:normAutofit/>
          </a:bodyPr>
          <a:lstStyle>
            <a:lvl1pPr>
              <a:defRPr sz="2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976" y="1620000"/>
            <a:ext cx="4454024" cy="473328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968"/>
            </a:lvl6pPr>
            <a:lvl7pPr>
              <a:defRPr sz="1968"/>
            </a:lvl7pPr>
            <a:lvl8pPr>
              <a:defRPr sz="1968"/>
            </a:lvl8pPr>
            <a:lvl9pPr>
              <a:defRPr sz="1968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458274"/>
            <a:ext cx="3004102" cy="3902926"/>
          </a:xfrm>
        </p:spPr>
        <p:txBody>
          <a:bodyPr/>
          <a:lstStyle>
            <a:lvl1pPr marL="0" indent="0">
              <a:buNone/>
              <a:defRPr sz="1575"/>
            </a:lvl1pPr>
            <a:lvl2pPr marL="449976" indent="0">
              <a:buNone/>
              <a:defRPr sz="1378"/>
            </a:lvl2pPr>
            <a:lvl3pPr marL="899952" indent="0">
              <a:buNone/>
              <a:defRPr sz="1181"/>
            </a:lvl3pPr>
            <a:lvl4pPr marL="1349929" indent="0">
              <a:buNone/>
              <a:defRPr sz="984"/>
            </a:lvl4pPr>
            <a:lvl5pPr marL="1799905" indent="0">
              <a:buNone/>
              <a:defRPr sz="984"/>
            </a:lvl5pPr>
            <a:lvl6pPr marL="2249881" indent="0">
              <a:buNone/>
              <a:defRPr sz="984"/>
            </a:lvl6pPr>
            <a:lvl7pPr marL="2699857" indent="0">
              <a:buNone/>
              <a:defRPr sz="984"/>
            </a:lvl7pPr>
            <a:lvl8pPr marL="3149834" indent="0">
              <a:buNone/>
              <a:defRPr sz="984"/>
            </a:lvl8pPr>
            <a:lvl9pPr marL="3599810" indent="0">
              <a:buNone/>
              <a:defRPr sz="984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856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7560000" cy="74808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460567"/>
            <a:ext cx="7560000" cy="389866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450675"/>
            <a:ext cx="7118902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3593" y="6450675"/>
            <a:ext cx="316407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03B6205-E093-439F-9685-8F7A4FC3F425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40000"/>
            <a:ext cx="2560325" cy="710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032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3" r:id="rId2"/>
    <p:sldLayoutId id="2147483685" r:id="rId3"/>
    <p:sldLayoutId id="2147483674" r:id="rId4"/>
    <p:sldLayoutId id="2147483676" r:id="rId5"/>
    <p:sldLayoutId id="2147483677" r:id="rId6"/>
    <p:sldLayoutId id="2147483678" r:id="rId7"/>
    <p:sldLayoutId id="2147483679" r:id="rId8"/>
    <p:sldLayoutId id="2147483680" r:id="rId9"/>
  </p:sldLayoutIdLst>
  <p:hf sldNum="0" hdr="0" dt="0"/>
  <p:txStyles>
    <p:titleStyle>
      <a:lvl1pPr algn="l" defTabSz="899952" rtl="0" eaLnBrk="1" latinLnBrk="0" hangingPunct="1">
        <a:lnSpc>
          <a:spcPct val="90000"/>
        </a:lnSpc>
        <a:spcBef>
          <a:spcPct val="0"/>
        </a:spcBef>
        <a:buNone/>
        <a:defRPr sz="2600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66700" indent="-266700" algn="l" defTabSz="899952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−"/>
        <a:defRPr sz="2000" kern="1200">
          <a:solidFill>
            <a:schemeClr val="accent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39750" indent="-273050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8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6450" indent="-266700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6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71563" indent="-265113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4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46200" indent="-27463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4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474869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924846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374822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824798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1pPr>
      <a:lvl2pPr marL="449976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2pPr>
      <a:lvl3pPr marL="899952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349929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1799905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249881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699857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149834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59981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5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altLang="cs-CZ" sz="4400" dirty="0">
                <a:solidFill>
                  <a:schemeClr val="tx1"/>
                </a:solidFill>
              </a:rPr>
              <a:t>Totalitní doktríny</a:t>
            </a:r>
            <a:endParaRPr lang="cs-CZ" sz="4400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411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Marxistická právní filozofie II.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500" b="1" dirty="0"/>
              <a:t>Jednota bytí a </a:t>
            </a:r>
            <a:r>
              <a:rPr lang="cs-CZ" altLang="cs-CZ" sz="2500" b="1" dirty="0" err="1"/>
              <a:t>mětí</a:t>
            </a:r>
            <a:r>
              <a:rPr lang="cs-CZ" altLang="cs-CZ" sz="2500" dirty="0"/>
              <a:t> – zákonodárná moc nevytváří zákon, pouze jej odhaluje a formuluje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500" b="1" dirty="0"/>
              <a:t>Teze o tendenční jednotě práva a morálky</a:t>
            </a:r>
            <a:r>
              <a:rPr lang="cs-CZ" altLang="cs-CZ" sz="2500" dirty="0"/>
              <a:t> – splývá dohromady morální přesvědčení, ekonomické zájmy a případně výkon moci dělnické třídy a jejího státu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500" b="1" dirty="0"/>
              <a:t>Po uskutečněném přechodu od socialismu ke komunismu stát a právo odumřou</a:t>
            </a:r>
            <a:r>
              <a:rPr lang="cs-CZ" altLang="cs-CZ" sz="2500" dirty="0"/>
              <a:t> – odpadá nutnost existence státu jako organizační formy veřejných záležitostí a s tím také nutnost existence práva – utopická představa</a:t>
            </a:r>
          </a:p>
        </p:txBody>
      </p:sp>
    </p:spTree>
    <p:extLst>
      <p:ext uri="{BB962C8B-B14F-4D97-AF65-F5344CB8AC3E}">
        <p14:creationId xmlns:p14="http://schemas.microsoft.com/office/powerpoint/2010/main" val="362061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dirty="0" err="1" smtClean="0">
                <a:solidFill>
                  <a:schemeClr val="tx1"/>
                </a:solidFill>
              </a:rPr>
              <a:t>Pjotr</a:t>
            </a:r>
            <a:r>
              <a:rPr lang="cs-CZ" altLang="cs-CZ" sz="3200" dirty="0" smtClean="0">
                <a:solidFill>
                  <a:schemeClr val="tx1"/>
                </a:solidFill>
              </a:rPr>
              <a:t> </a:t>
            </a:r>
            <a:r>
              <a:rPr lang="cs-CZ" altLang="cs-CZ" sz="3200" dirty="0" err="1" smtClean="0">
                <a:solidFill>
                  <a:schemeClr val="tx1"/>
                </a:solidFill>
              </a:rPr>
              <a:t>Stučka</a:t>
            </a:r>
            <a:r>
              <a:rPr lang="cs-CZ" altLang="cs-CZ" sz="3200" dirty="0" smtClean="0">
                <a:solidFill>
                  <a:schemeClr val="tx1"/>
                </a:solidFill>
              </a:rPr>
              <a:t> (1865 – 1932) </a:t>
            </a:r>
          </a:p>
        </p:txBody>
      </p:sp>
      <p:pic>
        <p:nvPicPr>
          <p:cNvPr id="13315" name="Zástupný symbol pro obsah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57738" y="2558868"/>
            <a:ext cx="2474873" cy="3303093"/>
          </a:xfrm>
        </p:spPr>
      </p:pic>
      <p:sp>
        <p:nvSpPr>
          <p:cNvPr id="1331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2500" dirty="0"/>
              <a:t>Původem z Lotyšska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500" dirty="0"/>
              <a:t>Jeden z duchovních otců sovětského revolučního práva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500" dirty="0"/>
              <a:t>Ministr spravedlnosti RSFSR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500" dirty="0"/>
              <a:t>Předseda nejvyššího soudu RSFSR (1923 - 1932)</a:t>
            </a:r>
          </a:p>
        </p:txBody>
      </p:sp>
    </p:spTree>
    <p:extLst>
      <p:ext uri="{BB962C8B-B14F-4D97-AF65-F5344CB8AC3E}">
        <p14:creationId xmlns:p14="http://schemas.microsoft.com/office/powerpoint/2010/main" val="117775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err="1" smtClean="0">
                <a:solidFill>
                  <a:schemeClr val="tx1"/>
                </a:solidFill>
              </a:rPr>
              <a:t>Stučka</a:t>
            </a:r>
            <a:r>
              <a:rPr lang="cs-CZ" altLang="cs-CZ" sz="3200" dirty="0" smtClean="0">
                <a:solidFill>
                  <a:schemeClr val="tx1"/>
                </a:solidFill>
              </a:rPr>
              <a:t> – </a:t>
            </a:r>
            <a:r>
              <a:rPr lang="cs-CZ" altLang="cs-CZ" sz="3200" dirty="0" smtClean="0">
                <a:solidFill>
                  <a:schemeClr val="tx1"/>
                </a:solidFill>
              </a:rPr>
              <a:t>první „sovětská“ teorie</a:t>
            </a:r>
            <a:endParaRPr lang="cs-CZ" altLang="cs-CZ" sz="3200" dirty="0" smtClean="0">
              <a:solidFill>
                <a:schemeClr val="tx1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Definice </a:t>
            </a:r>
            <a:r>
              <a:rPr lang="cs-CZ" altLang="cs-CZ" sz="2600" dirty="0" smtClean="0"/>
              <a:t>práva z roku 1919:</a:t>
            </a:r>
            <a:endParaRPr lang="cs-CZ" altLang="cs-CZ" sz="2600" dirty="0" smtClean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2600" b="1" dirty="0" smtClean="0"/>
              <a:t>Soustava </a:t>
            </a:r>
            <a:r>
              <a:rPr lang="cs-CZ" altLang="cs-CZ" sz="2600" b="1" dirty="0"/>
              <a:t>společenských vztahů odpovídajících zájmům vládnoucí třídy a chráněných její organizovanou </a:t>
            </a:r>
            <a:r>
              <a:rPr lang="cs-CZ" altLang="cs-CZ" sz="2600" b="1" dirty="0" smtClean="0"/>
              <a:t>silou</a:t>
            </a:r>
            <a:r>
              <a:rPr lang="cs-CZ" altLang="cs-CZ" sz="2600" b="1" dirty="0"/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Právo je objektivní jev, který existuje nezávisle na pozitivním právu </a:t>
            </a:r>
            <a:endParaRPr lang="cs-CZ" altLang="cs-CZ" sz="26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Dodržování práva je důsledkem logiky sociálních vztahů a jen odvozeně důsledkem státního donucení</a:t>
            </a:r>
            <a:endParaRPr lang="cs-CZ" alt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218111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err="1" smtClean="0">
                <a:solidFill>
                  <a:schemeClr val="tx1"/>
                </a:solidFill>
              </a:rPr>
              <a:t>Stučka</a:t>
            </a:r>
            <a:r>
              <a:rPr lang="cs-CZ" sz="3200" dirty="0" smtClean="0">
                <a:solidFill>
                  <a:schemeClr val="tx1"/>
                </a:solidFill>
              </a:rPr>
              <a:t> – teorie pro praxi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600" dirty="0" err="1" smtClean="0"/>
              <a:t>Stučkova</a:t>
            </a:r>
            <a:r>
              <a:rPr lang="cs-CZ" sz="2600" dirty="0" smtClean="0"/>
              <a:t> teorie odpovídala potřebám počátku 20. let 20. století v Rusku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600" dirty="0" smtClean="0"/>
              <a:t>Dosavadní právo bylo zrušeno, nové právo existovalo jen v zárodcích – dekrety a „socialistické právní vědomí“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600" dirty="0" smtClean="0"/>
              <a:t>Právo je kontrarevoluční silou, která brzdí přestavbu společnosti</a:t>
            </a:r>
            <a:endParaRPr lang="cs-CZ" sz="2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270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3"/>
          <p:cNvSpPr>
            <a:spLocks noGrp="1"/>
          </p:cNvSpPr>
          <p:nvPr>
            <p:ph type="title"/>
          </p:nvPr>
        </p:nvSpPr>
        <p:spPr>
          <a:xfrm>
            <a:off x="743712" y="1487605"/>
            <a:ext cx="7799600" cy="750627"/>
          </a:xfrm>
        </p:spPr>
        <p:txBody>
          <a:bodyPr>
            <a:normAutofit/>
          </a:bodyPr>
          <a:lstStyle/>
          <a:p>
            <a:r>
              <a:rPr lang="cs-CZ" altLang="cs-CZ" sz="3200" dirty="0" err="1" smtClean="0">
                <a:solidFill>
                  <a:schemeClr val="tx1"/>
                </a:solidFill>
              </a:rPr>
              <a:t>Jevgenij</a:t>
            </a:r>
            <a:r>
              <a:rPr lang="cs-CZ" altLang="cs-CZ" sz="3200" dirty="0" smtClean="0">
                <a:solidFill>
                  <a:schemeClr val="tx1"/>
                </a:solidFill>
              </a:rPr>
              <a:t> </a:t>
            </a:r>
            <a:r>
              <a:rPr lang="cs-CZ" altLang="cs-CZ" sz="3200" dirty="0" err="1" smtClean="0">
                <a:solidFill>
                  <a:schemeClr val="tx1"/>
                </a:solidFill>
              </a:rPr>
              <a:t>Pašukanis</a:t>
            </a:r>
            <a:r>
              <a:rPr lang="cs-CZ" altLang="cs-CZ" sz="3200" dirty="0" smtClean="0">
                <a:solidFill>
                  <a:schemeClr val="tx1"/>
                </a:solidFill>
              </a:rPr>
              <a:t> (1891 – 1937)</a:t>
            </a:r>
          </a:p>
        </p:txBody>
      </p:sp>
      <p:pic>
        <p:nvPicPr>
          <p:cNvPr id="15363" name="Zástupný symbol pro obsah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53050" y="2558868"/>
            <a:ext cx="2549869" cy="3303093"/>
          </a:xfrm>
        </p:spPr>
      </p:pic>
      <p:sp>
        <p:nvSpPr>
          <p:cNvPr id="15364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2400" dirty="0"/>
              <a:t>Sovětský právník a teoretik práva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400" dirty="0"/>
              <a:t>Jeho nejvýznamnějším dílem je spis Obecná teorie práva a marxismus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400" dirty="0"/>
              <a:t>Roku 1937 popraven jako nepřítel lidu, rehabilitován byl roku 1956</a:t>
            </a:r>
          </a:p>
        </p:txBody>
      </p:sp>
    </p:spTree>
    <p:extLst>
      <p:ext uri="{BB962C8B-B14F-4D97-AF65-F5344CB8AC3E}">
        <p14:creationId xmlns:p14="http://schemas.microsoft.com/office/powerpoint/2010/main" val="81840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dirty="0" err="1" smtClean="0">
                <a:solidFill>
                  <a:schemeClr val="tx1"/>
                </a:solidFill>
              </a:rPr>
              <a:t>Pašukanis</a:t>
            </a:r>
            <a:r>
              <a:rPr lang="cs-CZ" altLang="cs-CZ" sz="3200" dirty="0" smtClean="0">
                <a:solidFill>
                  <a:schemeClr val="tx1"/>
                </a:solidFill>
              </a:rPr>
              <a:t> – směnná teorie </a:t>
            </a:r>
          </a:p>
        </p:txBody>
      </p:sp>
      <p:sp>
        <p:nvSpPr>
          <p:cNvPr id="16387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2500" dirty="0" smtClean="0"/>
              <a:t>Rovnocennost </a:t>
            </a:r>
            <a:r>
              <a:rPr lang="cs-CZ" altLang="cs-CZ" sz="2500" dirty="0"/>
              <a:t>založená na výměně zboží (komodit) </a:t>
            </a:r>
            <a:r>
              <a:rPr lang="cs-CZ" altLang="cs-CZ" sz="2500" dirty="0" smtClean="0"/>
              <a:t>je hlavním </a:t>
            </a:r>
            <a:r>
              <a:rPr lang="cs-CZ" altLang="cs-CZ" sz="2500" dirty="0"/>
              <a:t>znakem </a:t>
            </a:r>
            <a:r>
              <a:rPr lang="cs-CZ" altLang="cs-CZ" sz="2500" dirty="0" smtClean="0"/>
              <a:t>práva. Premisy </a:t>
            </a:r>
            <a:r>
              <a:rPr lang="cs-CZ" altLang="cs-CZ" sz="2500" dirty="0"/>
              <a:t>směny jsou přirozenými premisami lidských vztahů.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500" dirty="0"/>
              <a:t>Protože právo vzniká, rozvíjí se a existuje pouze na základě směny zboží, jedná se o buržoazní institut.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500" dirty="0"/>
              <a:t>Když získá produkt práce kvalitu zboží a stane se nositelem hodnoty, člověk se stane právním subjektem a stane se nositelem práva. </a:t>
            </a:r>
            <a:endParaRPr lang="cs-CZ" altLang="cs-CZ" sz="25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500" dirty="0" smtClean="0"/>
              <a:t>Proto </a:t>
            </a:r>
            <a:r>
              <a:rPr lang="cs-CZ" altLang="cs-CZ" sz="2500" dirty="0"/>
              <a:t>je veškeré právo soukromé, jelikož vychází ze směny</a:t>
            </a:r>
            <a:r>
              <a:rPr lang="cs-CZ" altLang="cs-CZ" sz="2500" dirty="0" smtClean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500" dirty="0" smtClean="0"/>
              <a:t>Právo historicky začíná v momentu sporu (soudního procesu). Spor je skutečnou příčinou vývoje právní nadstavby.</a:t>
            </a:r>
            <a:endParaRPr lang="cs-CZ" altLang="cs-CZ" sz="2500" dirty="0"/>
          </a:p>
          <a:p>
            <a:endParaRPr lang="cs-CZ" altLang="cs-CZ" sz="2300" dirty="0"/>
          </a:p>
        </p:txBody>
      </p:sp>
    </p:spTree>
    <p:extLst>
      <p:ext uri="{BB962C8B-B14F-4D97-AF65-F5344CB8AC3E}">
        <p14:creationId xmlns:p14="http://schemas.microsoft.com/office/powerpoint/2010/main" val="68764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dirty="0" err="1" smtClean="0">
                <a:solidFill>
                  <a:schemeClr val="tx1"/>
                </a:solidFill>
              </a:rPr>
              <a:t>Pašukanis</a:t>
            </a:r>
            <a:r>
              <a:rPr lang="cs-CZ" altLang="cs-CZ" sz="3200" dirty="0" smtClean="0">
                <a:solidFill>
                  <a:schemeClr val="tx1"/>
                </a:solidFill>
              </a:rPr>
              <a:t> – odumření práva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2200" dirty="0"/>
              <a:t>Buržoazní právo je nejrozvinutějším a historicky posledním typem práva, nejedná se ale o ideál, na jehož základě by se mělo vytvářet právo nové, lepší – má odumřít.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200" dirty="0"/>
              <a:t>Odumírání je charakterizováno jako </a:t>
            </a:r>
            <a:r>
              <a:rPr lang="cs-CZ" altLang="cs-CZ" sz="2200" b="1" dirty="0"/>
              <a:t>vytěsnění směny </a:t>
            </a:r>
            <a:r>
              <a:rPr lang="cs-CZ" altLang="cs-CZ" sz="2200" dirty="0"/>
              <a:t>a tím právních vztahů mezi podniky plánovaným hospodářstvím.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200" dirty="0"/>
              <a:t>Dosažení komunismu znamená odumření práva, tedy jeho zmizení ze všech společenských vztahů.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200" dirty="0"/>
              <a:t>Přechod ke komunismu není přechod k novému právu, ale zbavení se ho. S tím zmizí i stát – ne s likvidací tříd, ale teprve až práce nebude životním prostředkem, ale potřebou.</a:t>
            </a:r>
          </a:p>
          <a:p>
            <a:pPr>
              <a:buFont typeface="Wingdings" panose="05000000000000000000" pitchFamily="2" charset="2"/>
              <a:buChar char="q"/>
            </a:pPr>
            <a:endParaRPr lang="cs-CZ" altLang="cs-CZ" sz="2200" dirty="0"/>
          </a:p>
          <a:p>
            <a:endParaRPr lang="cs-CZ" altLang="cs-CZ" sz="2300" dirty="0"/>
          </a:p>
        </p:txBody>
      </p:sp>
    </p:spTree>
    <p:extLst>
      <p:ext uri="{BB962C8B-B14F-4D97-AF65-F5344CB8AC3E}">
        <p14:creationId xmlns:p14="http://schemas.microsoft.com/office/powerpoint/2010/main" val="289706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dirty="0" err="1" smtClean="0">
                <a:solidFill>
                  <a:schemeClr val="tx1"/>
                </a:solidFill>
              </a:rPr>
              <a:t>Pašukanis</a:t>
            </a:r>
            <a:r>
              <a:rPr lang="cs-CZ" altLang="cs-CZ" sz="3200" dirty="0" smtClean="0">
                <a:solidFill>
                  <a:schemeClr val="tx1"/>
                </a:solidFill>
              </a:rPr>
              <a:t> – odchylka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2100" dirty="0"/>
              <a:t>Ortodoxní komunistická koncepce považuje právo za výraz vůle vládnoucí třídy – </a:t>
            </a:r>
            <a:r>
              <a:rPr lang="cs-CZ" altLang="cs-CZ" sz="2100" dirty="0" err="1"/>
              <a:t>Pašukanis</a:t>
            </a:r>
            <a:r>
              <a:rPr lang="cs-CZ" altLang="cs-CZ" sz="2100" dirty="0"/>
              <a:t> se odchýlil od přijímané doktríny.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100" dirty="0"/>
              <a:t>Tvrdil, že tento pohled na právo byl jenom určitá banalita, která nedokázala odhalit skutečnou podstatu fenoménu práva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100" dirty="0"/>
              <a:t>Právo je sice postaveno na ideologických procesech, ale i objektivních sociálních vztazích.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100" dirty="0"/>
              <a:t>Ostře se postavil proti </a:t>
            </a:r>
            <a:r>
              <a:rPr lang="cs-CZ" altLang="cs-CZ" sz="2100" dirty="0" err="1"/>
              <a:t>Stučkově</a:t>
            </a:r>
            <a:r>
              <a:rPr lang="cs-CZ" altLang="cs-CZ" sz="2100" dirty="0"/>
              <a:t> definici pojímající právo jako systém vztahů korespondující se zájmy vládnoucí třídy a který tuto třídu chrání organizovanou silou.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100" dirty="0"/>
              <a:t>Směnná teorie se též vymezovala proti normativismu – právo není jen souborem pravidel, ale vychází ze sociálních vztahů.</a:t>
            </a:r>
          </a:p>
          <a:p>
            <a:pPr>
              <a:buFont typeface="Wingdings" panose="05000000000000000000" pitchFamily="2" charset="2"/>
              <a:buChar char="q"/>
            </a:pPr>
            <a:endParaRPr lang="cs-CZ" altLang="cs-CZ" sz="2100" dirty="0"/>
          </a:p>
        </p:txBody>
      </p:sp>
    </p:spTree>
    <p:extLst>
      <p:ext uri="{BB962C8B-B14F-4D97-AF65-F5344CB8AC3E}">
        <p14:creationId xmlns:p14="http://schemas.microsoft.com/office/powerpoint/2010/main" val="196449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Andrej </a:t>
            </a:r>
            <a:r>
              <a:rPr lang="cs-CZ" altLang="cs-CZ" sz="3200" dirty="0" err="1" smtClean="0">
                <a:solidFill>
                  <a:schemeClr val="tx1"/>
                </a:solidFill>
              </a:rPr>
              <a:t>Vyšinskij</a:t>
            </a:r>
            <a:r>
              <a:rPr lang="cs-CZ" altLang="cs-CZ" sz="3200" dirty="0" smtClean="0">
                <a:solidFill>
                  <a:schemeClr val="tx1"/>
                </a:solidFill>
              </a:rPr>
              <a:t> (1883 – 1954)</a:t>
            </a:r>
          </a:p>
        </p:txBody>
      </p:sp>
      <p:pic>
        <p:nvPicPr>
          <p:cNvPr id="19459" name="Zástupný symbol pro obsah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17115" y="2486030"/>
            <a:ext cx="2585804" cy="3520027"/>
          </a:xfrm>
        </p:spPr>
      </p:pic>
      <p:sp>
        <p:nvSpPr>
          <p:cNvPr id="19460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300" dirty="0"/>
              <a:t>Sovětský právník, politik a diplomat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300" dirty="0"/>
              <a:t>Generální prokurátor SSSR (</a:t>
            </a:r>
            <a:r>
              <a:rPr lang="cs-CZ" altLang="cs-CZ" sz="2300" dirty="0" smtClean="0"/>
              <a:t>1935 – 1938</a:t>
            </a:r>
            <a:r>
              <a:rPr lang="cs-CZ" altLang="cs-CZ" sz="2300" dirty="0"/>
              <a:t>)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300" dirty="0"/>
              <a:t>Ministr zahraničních věcí (</a:t>
            </a:r>
            <a:r>
              <a:rPr lang="cs-CZ" altLang="cs-CZ" sz="2300" dirty="0" smtClean="0"/>
              <a:t>1949 – 1953</a:t>
            </a:r>
            <a:r>
              <a:rPr lang="cs-CZ" altLang="cs-CZ" sz="2300" dirty="0"/>
              <a:t>)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300" dirty="0"/>
              <a:t>Proslul svým postulátem, že korunní důkaz je samotné přiznání obžalovaného</a:t>
            </a:r>
          </a:p>
        </p:txBody>
      </p:sp>
    </p:spTree>
    <p:extLst>
      <p:ext uri="{BB962C8B-B14F-4D97-AF65-F5344CB8AC3E}">
        <p14:creationId xmlns:p14="http://schemas.microsoft.com/office/powerpoint/2010/main" val="22084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Instrumentální přístup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500" dirty="0"/>
              <a:t>Vidí v právu pouze </a:t>
            </a:r>
            <a:r>
              <a:rPr lang="cs-CZ" altLang="cs-CZ" sz="2500" b="1" dirty="0"/>
              <a:t>nástroj </a:t>
            </a:r>
            <a:r>
              <a:rPr lang="cs-CZ" altLang="cs-CZ" sz="2500" b="1" dirty="0" smtClean="0"/>
              <a:t>kontroly</a:t>
            </a:r>
            <a:r>
              <a:rPr lang="cs-CZ" altLang="cs-CZ" sz="2500" dirty="0" smtClean="0"/>
              <a:t>, který</a:t>
            </a:r>
            <a:r>
              <a:rPr lang="cs-CZ" altLang="cs-CZ" sz="2500" b="1" dirty="0" smtClean="0"/>
              <a:t> </a:t>
            </a:r>
            <a:r>
              <a:rPr lang="cs-CZ" altLang="cs-CZ" sz="2500" dirty="0" smtClean="0"/>
              <a:t>slouží </a:t>
            </a:r>
            <a:r>
              <a:rPr lang="cs-CZ" altLang="cs-CZ" sz="2500" dirty="0"/>
              <a:t>vládnoucí </a:t>
            </a:r>
            <a:r>
              <a:rPr lang="cs-CZ" altLang="cs-CZ" sz="2500" dirty="0" smtClean="0"/>
              <a:t>třídě:</a:t>
            </a:r>
            <a:endParaRPr lang="cs-CZ" altLang="cs-CZ" sz="25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300" dirty="0"/>
              <a:t>„Právo je souhrnem pravidel chování, </a:t>
            </a:r>
            <a:endParaRPr lang="cs-CZ" altLang="cs-CZ" sz="23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300" dirty="0" smtClean="0"/>
              <a:t>vyjadřujících </a:t>
            </a:r>
            <a:r>
              <a:rPr lang="cs-CZ" altLang="cs-CZ" sz="2300" dirty="0"/>
              <a:t>vůli vládnoucí třídy, </a:t>
            </a:r>
            <a:endParaRPr lang="cs-CZ" altLang="cs-CZ" sz="23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300" dirty="0" smtClean="0"/>
              <a:t>stanovených </a:t>
            </a:r>
            <a:r>
              <a:rPr lang="cs-CZ" altLang="cs-CZ" sz="2300" dirty="0"/>
              <a:t>zákonným způsobem, </a:t>
            </a:r>
            <a:endParaRPr lang="cs-CZ" altLang="cs-CZ" sz="23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300" dirty="0" smtClean="0"/>
              <a:t>jakož </a:t>
            </a:r>
            <a:r>
              <a:rPr lang="cs-CZ" altLang="cs-CZ" sz="2300" dirty="0"/>
              <a:t>i obyčejů a pravidel </a:t>
            </a:r>
            <a:r>
              <a:rPr lang="cs-CZ" altLang="cs-CZ" sz="2300" dirty="0" smtClean="0"/>
              <a:t>soužití, potvrzených </a:t>
            </a:r>
            <a:r>
              <a:rPr lang="cs-CZ" altLang="cs-CZ" sz="2300" dirty="0"/>
              <a:t>státní mocí, </a:t>
            </a:r>
            <a:endParaRPr lang="cs-CZ" altLang="cs-CZ" sz="23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300" dirty="0" smtClean="0"/>
              <a:t>jejichž </a:t>
            </a:r>
            <a:r>
              <a:rPr lang="cs-CZ" altLang="cs-CZ" sz="2300" dirty="0"/>
              <a:t>užívání je zajištěno donucovací státní mocí </a:t>
            </a:r>
            <a:endParaRPr lang="cs-CZ" altLang="cs-CZ" sz="23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300" dirty="0" smtClean="0"/>
              <a:t>za </a:t>
            </a:r>
            <a:r>
              <a:rPr lang="cs-CZ" altLang="cs-CZ" sz="2300" dirty="0"/>
              <a:t>účelem ochrany, upevnění a rozvoje společenských vztahů, které prospívají a vyhovují vládnoucí třídě.“ </a:t>
            </a:r>
          </a:p>
        </p:txBody>
      </p:sp>
    </p:spTree>
    <p:extLst>
      <p:ext uri="{BB962C8B-B14F-4D97-AF65-F5344CB8AC3E}">
        <p14:creationId xmlns:p14="http://schemas.microsoft.com/office/powerpoint/2010/main" val="213424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Fašistická právní filozofie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Stát, jeho zřízení, vztah k jiným organizacím a k jednotlivcům tvořil důležitý prvek ideologie fašismu 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Vůdci i jejich fašistické ideologie se vyznačovali hlubokým pohrdáním institutem práva 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Otevřeně preferovali účinné jednání, čin, aktivismus</a:t>
            </a:r>
          </a:p>
        </p:txBody>
      </p:sp>
    </p:spTree>
    <p:extLst>
      <p:ext uri="{BB962C8B-B14F-4D97-AF65-F5344CB8AC3E}">
        <p14:creationId xmlns:p14="http://schemas.microsoft.com/office/powerpoint/2010/main" val="208948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tx1"/>
                </a:solidFill>
              </a:rPr>
              <a:t>Kritika </a:t>
            </a:r>
            <a:r>
              <a:rPr lang="cs-CZ" sz="3200" dirty="0" err="1" smtClean="0">
                <a:solidFill>
                  <a:schemeClr val="tx1"/>
                </a:solidFill>
              </a:rPr>
              <a:t>Stučky</a:t>
            </a:r>
            <a:r>
              <a:rPr lang="cs-CZ" sz="3200" dirty="0" smtClean="0">
                <a:solidFill>
                  <a:schemeClr val="tx1"/>
                </a:solidFill>
              </a:rPr>
              <a:t> a </a:t>
            </a:r>
            <a:r>
              <a:rPr lang="cs-CZ" sz="3200" dirty="0" err="1" smtClean="0">
                <a:solidFill>
                  <a:schemeClr val="tx1"/>
                </a:solidFill>
              </a:rPr>
              <a:t>Pašukanise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400" dirty="0" smtClean="0"/>
              <a:t>Právo není soustavou společenských poměrů, ani formou výrobních poměrů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400" dirty="0" smtClean="0"/>
              <a:t>Odumření práva může nastat až na nejvyšším stupni vývoje komunismu (celá planeta bude ovládnuta komunistickými režimy)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400" dirty="0" smtClean="0"/>
              <a:t>Do té doby je v rámci diktatury proletariátu právo nástrojem boje s kapitalismem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23321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Nacistický a marxistický přístup</a:t>
            </a:r>
          </a:p>
        </p:txBody>
      </p:sp>
      <p:sp>
        <p:nvSpPr>
          <p:cNvPr id="21507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/>
              <a:t>Rasový princip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/>
              <a:t>Pohrdání právem a právní vědou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/>
              <a:t>Důraz na obsahovou stránku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/>
              <a:t>Právo je prostředek legitimace moci</a:t>
            </a:r>
          </a:p>
        </p:txBody>
      </p:sp>
      <p:sp>
        <p:nvSpPr>
          <p:cNvPr id="21508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/>
              <a:t>Třídní princip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/>
              <a:t>Právo je účelový nástroj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/>
              <a:t>Objektivní charakter práva 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/>
              <a:t>Právo je prostředek legitimace moci</a:t>
            </a:r>
          </a:p>
        </p:txBody>
      </p:sp>
    </p:spTree>
    <p:extLst>
      <p:ext uri="{BB962C8B-B14F-4D97-AF65-F5344CB8AC3E}">
        <p14:creationId xmlns:p14="http://schemas.microsoft.com/office/powerpoint/2010/main" val="213173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dirty="0" smtClean="0">
                <a:solidFill>
                  <a:schemeClr val="tx1"/>
                </a:solidFill>
              </a:rPr>
              <a:t>Carl </a:t>
            </a:r>
            <a:r>
              <a:rPr lang="cs-CZ" altLang="cs-CZ" sz="3200" dirty="0" err="1" smtClean="0">
                <a:solidFill>
                  <a:schemeClr val="tx1"/>
                </a:solidFill>
              </a:rPr>
              <a:t>Schmitt</a:t>
            </a:r>
            <a:r>
              <a:rPr lang="cs-CZ" altLang="cs-CZ" sz="3200" dirty="0" smtClean="0">
                <a:solidFill>
                  <a:schemeClr val="tx1"/>
                </a:solidFill>
              </a:rPr>
              <a:t> (1888 – 1975)</a:t>
            </a:r>
          </a:p>
        </p:txBody>
      </p:sp>
      <p:pic>
        <p:nvPicPr>
          <p:cNvPr id="5123" name="Zástupný symbol pro obsah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93669" y="2558868"/>
            <a:ext cx="2409251" cy="3375932"/>
          </a:xfrm>
        </p:spPr>
      </p:pic>
      <p:sp>
        <p:nvSpPr>
          <p:cNvPr id="5124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/>
              <a:t>Německý právní a politický teoretik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/>
              <a:t>V roce 1933 vstoupil do NSDAP a angažoval se jako nacistický politický teoretik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/>
              <a:t>Po válce byl zatčen a odešel do ústraní </a:t>
            </a:r>
          </a:p>
        </p:txBody>
      </p:sp>
    </p:spTree>
    <p:extLst>
      <p:ext uri="{BB962C8B-B14F-4D97-AF65-F5344CB8AC3E}">
        <p14:creationId xmlns:p14="http://schemas.microsoft.com/office/powerpoint/2010/main" val="6217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Carl </a:t>
            </a:r>
            <a:r>
              <a:rPr lang="cs-CZ" altLang="cs-CZ" sz="3200" dirty="0" err="1" smtClean="0">
                <a:solidFill>
                  <a:schemeClr val="tx1"/>
                </a:solidFill>
              </a:rPr>
              <a:t>Schmitt</a:t>
            </a:r>
            <a:r>
              <a:rPr lang="cs-CZ" altLang="cs-CZ" sz="3200" dirty="0" smtClean="0">
                <a:solidFill>
                  <a:schemeClr val="tx1"/>
                </a:solidFill>
              </a:rPr>
              <a:t> – teorie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/>
              <a:t>Odvolával se na myšlenkové tradice Machiavelliho a Hobbese 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/>
              <a:t>Stát by měl být výrazem jednoty společenství, které je v něm zorganizováno proti nepřátelům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/>
              <a:t>Suverenita státu vylučuje podléhání právu – idea právního státu nemůže být v praxi aplikována, jestliže by to přímo ohrožovalo existenci státu </a:t>
            </a:r>
          </a:p>
        </p:txBody>
      </p:sp>
    </p:spTree>
    <p:extLst>
      <p:ext uri="{BB962C8B-B14F-4D97-AF65-F5344CB8AC3E}">
        <p14:creationId xmlns:p14="http://schemas.microsoft.com/office/powerpoint/2010/main" val="367722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>
                <a:solidFill>
                  <a:schemeClr val="tx1"/>
                </a:solidFill>
              </a:rPr>
              <a:t>Právní věda v nacistickém Německu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500" dirty="0"/>
              <a:t>Nacistické právní myšlení se v mnoha směrech odchýlilo od konceptů tradiční právní nauky 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500" dirty="0"/>
              <a:t>Právní věda se především toužila </a:t>
            </a:r>
            <a:r>
              <a:rPr lang="cs-CZ" altLang="cs-CZ" sz="2500" b="1" dirty="0"/>
              <a:t>vypořádat s ideou právního státu</a:t>
            </a:r>
            <a:r>
              <a:rPr lang="cs-CZ" altLang="cs-CZ" sz="2500" dirty="0"/>
              <a:t> 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500" dirty="0"/>
              <a:t>Vůči právu pozitivnímu, chápanému jako právo obsažené v zákonech, byl do protikladu stavěn konkrétní právní pořádek 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500" dirty="0"/>
              <a:t>„</a:t>
            </a:r>
            <a:r>
              <a:rPr lang="cs-CZ" altLang="cs-CZ" sz="2500" b="1" dirty="0"/>
              <a:t>Pramenem práva není ve skutečnosti zákon, ale duch národa</a:t>
            </a:r>
            <a:r>
              <a:rPr lang="cs-CZ" altLang="cs-CZ" sz="2500" dirty="0"/>
              <a:t>.“ </a:t>
            </a:r>
          </a:p>
        </p:txBody>
      </p:sp>
    </p:spTree>
    <p:extLst>
      <p:ext uri="{BB962C8B-B14F-4D97-AF65-F5344CB8AC3E}">
        <p14:creationId xmlns:p14="http://schemas.microsoft.com/office/powerpoint/2010/main" val="301756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dirty="0">
                <a:solidFill>
                  <a:schemeClr val="tx1"/>
                </a:solidFill>
              </a:rPr>
              <a:t>Koncepce práva jako politického rozhodnutí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500" dirty="0"/>
              <a:t>Princip „kdo má moc, ten tvoří právo“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500" dirty="0"/>
              <a:t>Vůle vůdce byla právem, i když byla vyjádřena neformálním způsobem 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500" dirty="0"/>
              <a:t>Nacismus vytvořil svébytný systém tzv. </a:t>
            </a:r>
            <a:r>
              <a:rPr lang="cs-CZ" altLang="cs-CZ" sz="2500" b="1" dirty="0"/>
              <a:t>vůdcovského státu</a:t>
            </a:r>
            <a:r>
              <a:rPr lang="cs-CZ" altLang="cs-CZ" sz="2500" dirty="0"/>
              <a:t> 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500" dirty="0"/>
              <a:t>Byla překonána dělba moci v horizontálním smyslu – legislativa a exekutiva se sjednotila v rukou vůdce 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500" dirty="0"/>
              <a:t>Byla také eliminována dělba moci ve vertikálním smyslu </a:t>
            </a:r>
          </a:p>
        </p:txBody>
      </p:sp>
    </p:spTree>
    <p:extLst>
      <p:ext uri="{BB962C8B-B14F-4D97-AF65-F5344CB8AC3E}">
        <p14:creationId xmlns:p14="http://schemas.microsoft.com/office/powerpoint/2010/main" val="71361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>
                <a:solidFill>
                  <a:schemeClr val="tx1"/>
                </a:solidFill>
              </a:rPr>
              <a:t>Prameny práva – genetické hledisko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2600" b="1" dirty="0" smtClean="0"/>
              <a:t>Prvotní pramen práva</a:t>
            </a:r>
            <a:r>
              <a:rPr lang="cs-CZ" altLang="cs-CZ" sz="2600" dirty="0" smtClean="0"/>
              <a:t> </a:t>
            </a:r>
            <a:r>
              <a:rPr lang="cs-CZ" altLang="cs-CZ" sz="2600" dirty="0" smtClean="0"/>
              <a:t>– rasově podmíněný </a:t>
            </a:r>
            <a:r>
              <a:rPr lang="cs-CZ" altLang="cs-CZ" sz="2600" dirty="0" smtClean="0"/>
              <a:t>právní cit panující v určité společnosti </a:t>
            </a:r>
            <a:r>
              <a:rPr lang="cs-CZ" altLang="cs-CZ" sz="2600" dirty="0" smtClean="0"/>
              <a:t>– právo tvoří </a:t>
            </a:r>
            <a:r>
              <a:rPr lang="cs-CZ" altLang="cs-CZ" sz="2600" dirty="0" smtClean="0"/>
              <a:t>pouze panující právní cit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600" b="1" dirty="0" smtClean="0"/>
              <a:t>Prameny práva zjeveného</a:t>
            </a:r>
            <a:r>
              <a:rPr lang="cs-CZ" altLang="cs-CZ" sz="2600" dirty="0" smtClean="0"/>
              <a:t>: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altLang="cs-CZ" sz="2400" b="1" dirty="0" smtClean="0"/>
              <a:t>Právo projevené</a:t>
            </a:r>
            <a:r>
              <a:rPr lang="cs-CZ" altLang="cs-CZ" sz="2400" dirty="0" smtClean="0"/>
              <a:t> – normativní síla skutečnosti, formální rozkaz politického vedení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altLang="cs-CZ" sz="2400" b="1" dirty="0" smtClean="0"/>
              <a:t>Doplňování práva</a:t>
            </a:r>
            <a:r>
              <a:rPr lang="cs-CZ" altLang="cs-CZ" sz="2400" dirty="0" smtClean="0"/>
              <a:t> – nepřipouští mezery v právu, protože tam, kde mlčí zákon, lze vždy najít odpověď v duchu národa </a:t>
            </a:r>
          </a:p>
        </p:txBody>
      </p:sp>
    </p:spTree>
    <p:extLst>
      <p:ext uri="{BB962C8B-B14F-4D97-AF65-F5344CB8AC3E}">
        <p14:creationId xmlns:p14="http://schemas.microsoft.com/office/powerpoint/2010/main" val="380386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Prameny práva – statické hledisko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b="1" dirty="0" smtClean="0"/>
              <a:t>Právo vrozené</a:t>
            </a:r>
            <a:r>
              <a:rPr lang="cs-CZ" altLang="cs-CZ" sz="2600" dirty="0" smtClean="0"/>
              <a:t> </a:t>
            </a:r>
            <a:r>
              <a:rPr lang="cs-CZ" altLang="cs-CZ" sz="2600" dirty="0" smtClean="0"/>
              <a:t>– obecné přesvědčení </a:t>
            </a:r>
            <a:r>
              <a:rPr lang="cs-CZ" altLang="cs-CZ" sz="2600" dirty="0" smtClean="0"/>
              <a:t>lidu o správnosti, které najdeme v duši lidu nebo duši rasy </a:t>
            </a:r>
            <a:r>
              <a:rPr lang="cs-CZ" altLang="cs-CZ" sz="2600" dirty="0" smtClean="0"/>
              <a:t>– vyplývá z</a:t>
            </a:r>
            <a:r>
              <a:rPr lang="cs-CZ" altLang="cs-CZ" sz="2600" dirty="0" smtClean="0"/>
              <a:t> přírodou daných sociálních instinktů lidí 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b="1" dirty="0" smtClean="0"/>
              <a:t>Právo dané </a:t>
            </a:r>
            <a:r>
              <a:rPr lang="cs-CZ" altLang="cs-CZ" sz="2600" dirty="0" smtClean="0"/>
              <a:t>– zákony a </a:t>
            </a:r>
            <a:r>
              <a:rPr lang="cs-CZ" altLang="cs-CZ" sz="2600" dirty="0" smtClean="0"/>
              <a:t>jiné právní normy, ale dají se zde zahrnout také rozsudky, smlouvy </a:t>
            </a:r>
            <a:r>
              <a:rPr lang="cs-CZ" altLang="cs-CZ" sz="2600" dirty="0" smtClean="0"/>
              <a:t>– pokud právo </a:t>
            </a:r>
            <a:r>
              <a:rPr lang="cs-CZ" altLang="cs-CZ" sz="2600" dirty="0" smtClean="0"/>
              <a:t>dané právu vrozenému odporuje, má přednost právo vrozené</a:t>
            </a:r>
          </a:p>
        </p:txBody>
      </p:sp>
    </p:spTree>
    <p:extLst>
      <p:ext uri="{BB962C8B-B14F-4D97-AF65-F5344CB8AC3E}">
        <p14:creationId xmlns:p14="http://schemas.microsoft.com/office/powerpoint/2010/main" val="332171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Marxistická právní filozofie I.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400" b="1" dirty="0"/>
              <a:t>Právo má třídní charakter</a:t>
            </a:r>
            <a:r>
              <a:rPr lang="cs-CZ" altLang="cs-CZ" sz="2400" dirty="0"/>
              <a:t> – je tedy produktem a mocenským nástrojem třídy, která právě teď vládne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400" b="1" dirty="0"/>
              <a:t>Právo patří k ideologické a institucionální nadstavbě společnosti</a:t>
            </a:r>
            <a:r>
              <a:rPr lang="cs-CZ" altLang="cs-CZ" sz="2400" dirty="0"/>
              <a:t> – stát a právo jsou ekonomicko-společensky podmíněné jevy soudobého třídního postavení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400" b="1" dirty="0"/>
              <a:t>Právo vychází z proletářské revoluce</a:t>
            </a:r>
            <a:r>
              <a:rPr lang="cs-CZ" altLang="cs-CZ" sz="2400" dirty="0"/>
              <a:t> – právo kapitalistického státu nemůže být odstraněno reformním zákonodárstvím, ale pouze rozsáhlou sociální proletářskou revolucí </a:t>
            </a:r>
          </a:p>
        </p:txBody>
      </p:sp>
    </p:spTree>
    <p:extLst>
      <p:ext uri="{BB962C8B-B14F-4D97-AF65-F5344CB8AC3E}">
        <p14:creationId xmlns:p14="http://schemas.microsoft.com/office/powerpoint/2010/main" val="217479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P_prezentace_cz_4x3">
  <a:themeElements>
    <a:clrScheme name="U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6BAB"/>
      </a:accent1>
      <a:accent2>
        <a:srgbClr val="6C6D70"/>
      </a:accent2>
      <a:accent3>
        <a:srgbClr val="A5A5A5"/>
      </a:accent3>
      <a:accent4>
        <a:srgbClr val="ED7D31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UP_Prezentace_2.potx" id="{755D0361-9207-4673-B4A5-8DE80FB40899}" vid="{B1A348AD-3F36-40BB-80C1-28390A7D89FC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UP_prezentace_cz_4x3</Template>
  <TotalTime>242</TotalTime>
  <Words>833</Words>
  <Application>Microsoft Office PowerPoint</Application>
  <PresentationFormat>Vlastní</PresentationFormat>
  <Paragraphs>102</Paragraphs>
  <Slides>21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UP_prezentace_cz_4x3</vt:lpstr>
      <vt:lpstr>Totalitní doktríny</vt:lpstr>
      <vt:lpstr>Fašistická právní filozofie</vt:lpstr>
      <vt:lpstr>Carl Schmitt (1888 – 1975)</vt:lpstr>
      <vt:lpstr>Carl Schmitt – teorie </vt:lpstr>
      <vt:lpstr>Právní věda v nacistickém Německu</vt:lpstr>
      <vt:lpstr>Koncepce práva jako politického rozhodnutí </vt:lpstr>
      <vt:lpstr>Prameny práva – genetické hledisko</vt:lpstr>
      <vt:lpstr>Prameny práva – statické hledisko</vt:lpstr>
      <vt:lpstr>Marxistická právní filozofie I.</vt:lpstr>
      <vt:lpstr>Marxistická právní filozofie II.</vt:lpstr>
      <vt:lpstr>Pjotr Stučka (1865 – 1932) </vt:lpstr>
      <vt:lpstr>Stučka – první „sovětská“ teorie</vt:lpstr>
      <vt:lpstr>Stučka – teorie pro praxi</vt:lpstr>
      <vt:lpstr>Jevgenij Pašukanis (1891 – 1937)</vt:lpstr>
      <vt:lpstr>Pašukanis – směnná teorie </vt:lpstr>
      <vt:lpstr>Pašukanis – odumření práva</vt:lpstr>
      <vt:lpstr>Pašukanis – odchylka</vt:lpstr>
      <vt:lpstr>Andrej Vyšinskij (1883 – 1954)</vt:lpstr>
      <vt:lpstr>Instrumentální přístup </vt:lpstr>
      <vt:lpstr>Kritika Stučky a Pašukanise</vt:lpstr>
      <vt:lpstr>Nacistický a marxistický přístup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Totalitní doktríny</dc:title>
  <dc:creator>Osina</dc:creator>
  <cp:lastModifiedBy>Osina</cp:lastModifiedBy>
  <cp:revision>16</cp:revision>
  <dcterms:created xsi:type="dcterms:W3CDTF">2016-03-30T09:25:23Z</dcterms:created>
  <dcterms:modified xsi:type="dcterms:W3CDTF">2016-03-30T13:28:05Z</dcterms:modified>
</cp:coreProperties>
</file>